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358" r:id="rId3"/>
    <p:sldId id="379" r:id="rId4"/>
    <p:sldId id="359" r:id="rId5"/>
    <p:sldId id="360" r:id="rId6"/>
    <p:sldId id="363" r:id="rId7"/>
    <p:sldId id="361" r:id="rId8"/>
    <p:sldId id="362" r:id="rId9"/>
    <p:sldId id="364" r:id="rId10"/>
    <p:sldId id="365" r:id="rId11"/>
    <p:sldId id="366" r:id="rId12"/>
    <p:sldId id="367" r:id="rId13"/>
    <p:sldId id="368" r:id="rId14"/>
    <p:sldId id="369" r:id="rId15"/>
    <p:sldId id="371" r:id="rId16"/>
    <p:sldId id="370" r:id="rId17"/>
    <p:sldId id="372" r:id="rId18"/>
    <p:sldId id="373" r:id="rId19"/>
    <p:sldId id="375" r:id="rId20"/>
    <p:sldId id="374" r:id="rId21"/>
    <p:sldId id="356" r:id="rId22"/>
    <p:sldId id="268" r:id="rId23"/>
    <p:sldId id="263" r:id="rId24"/>
    <p:sldId id="380" r:id="rId25"/>
    <p:sldId id="381" r:id="rId26"/>
    <p:sldId id="382" r:id="rId27"/>
    <p:sldId id="383" r:id="rId28"/>
    <p:sldId id="376" r:id="rId29"/>
    <p:sldId id="377" r:id="rId30"/>
    <p:sldId id="277" r:id="rId31"/>
    <p:sldId id="278" r:id="rId32"/>
    <p:sldId id="384" r:id="rId33"/>
    <p:sldId id="385" r:id="rId34"/>
    <p:sldId id="386" r:id="rId35"/>
    <p:sldId id="340" r:id="rId36"/>
    <p:sldId id="341" r:id="rId37"/>
    <p:sldId id="279" r:id="rId38"/>
    <p:sldId id="282" r:id="rId39"/>
    <p:sldId id="3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352" r:id="rId49"/>
    <p:sldId id="290" r:id="rId50"/>
    <p:sldId id="353" r:id="rId51"/>
    <p:sldId id="292" r:id="rId52"/>
    <p:sldId id="291" r:id="rId53"/>
    <p:sldId id="302" r:id="rId54"/>
    <p:sldId id="293" r:id="rId55"/>
    <p:sldId id="294" r:id="rId56"/>
    <p:sldId id="295" r:id="rId57"/>
    <p:sldId id="298" r:id="rId58"/>
    <p:sldId id="296" r:id="rId59"/>
    <p:sldId id="299" r:id="rId60"/>
    <p:sldId id="300" r:id="rId61"/>
    <p:sldId id="388" r:id="rId62"/>
    <p:sldId id="387" r:id="rId63"/>
    <p:sldId id="301" r:id="rId64"/>
    <p:sldId id="303" r:id="rId65"/>
    <p:sldId id="304" r:id="rId66"/>
    <p:sldId id="349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44" r:id="rId75"/>
    <p:sldId id="343" r:id="rId76"/>
    <p:sldId id="312" r:id="rId77"/>
    <p:sldId id="314" r:id="rId78"/>
    <p:sldId id="315" r:id="rId79"/>
    <p:sldId id="316" r:id="rId80"/>
    <p:sldId id="317" r:id="rId81"/>
    <p:sldId id="345" r:id="rId82"/>
    <p:sldId id="346" r:id="rId83"/>
    <p:sldId id="322" r:id="rId84"/>
    <p:sldId id="323" r:id="rId85"/>
    <p:sldId id="324" r:id="rId86"/>
    <p:sldId id="350" r:id="rId87"/>
    <p:sldId id="325" r:id="rId88"/>
    <p:sldId id="351" r:id="rId89"/>
    <p:sldId id="348" r:id="rId90"/>
    <p:sldId id="347" r:id="rId91"/>
    <p:sldId id="327" r:id="rId92"/>
    <p:sldId id="328" r:id="rId93"/>
    <p:sldId id="329" r:id="rId94"/>
    <p:sldId id="339" r:id="rId95"/>
    <p:sldId id="275" r:id="rId96"/>
    <p:sldId id="330" r:id="rId97"/>
    <p:sldId id="354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A1DF87-CB71-4E65-BA3C-4B6A08EEBDF7}">
          <p14:sldIdLst>
            <p14:sldId id="256"/>
          </p14:sldIdLst>
        </p14:section>
        <p14:section name="introduction" id="{DBE749B9-6865-43D0-81ED-813292D5F4CE}">
          <p14:sldIdLst>
            <p14:sldId id="358"/>
            <p14:sldId id="379"/>
            <p14:sldId id="359"/>
            <p14:sldId id="360"/>
            <p14:sldId id="363"/>
            <p14:sldId id="361"/>
            <p14:sldId id="362"/>
            <p14:sldId id="364"/>
            <p14:sldId id="365"/>
            <p14:sldId id="366"/>
            <p14:sldId id="367"/>
            <p14:sldId id="368"/>
            <p14:sldId id="369"/>
            <p14:sldId id="371"/>
            <p14:sldId id="370"/>
            <p14:sldId id="372"/>
            <p14:sldId id="373"/>
            <p14:sldId id="375"/>
            <p14:sldId id="374"/>
            <p14:sldId id="356"/>
          </p14:sldIdLst>
        </p14:section>
        <p14:section name="related_work" id="{068B0F2B-ACF4-4F8F-A65E-2DE5B3A098F5}">
          <p14:sldIdLst>
            <p14:sldId id="268"/>
            <p14:sldId id="263"/>
            <p14:sldId id="380"/>
            <p14:sldId id="381"/>
            <p14:sldId id="382"/>
            <p14:sldId id="383"/>
            <p14:sldId id="376"/>
            <p14:sldId id="377"/>
            <p14:sldId id="277"/>
            <p14:sldId id="278"/>
            <p14:sldId id="384"/>
            <p14:sldId id="385"/>
            <p14:sldId id="386"/>
            <p14:sldId id="340"/>
          </p14:sldIdLst>
        </p14:section>
        <p14:section name="observation" id="{03195FE5-11F5-4440-B24D-C97C90458232}">
          <p14:sldIdLst>
            <p14:sldId id="341"/>
          </p14:sldIdLst>
        </p14:section>
        <p14:section name="observation_topk" id="{707B5058-2885-4C12-85E1-D97670D5EB6F}">
          <p14:sldIdLst>
            <p14:sldId id="279"/>
          </p14:sldIdLst>
        </p14:section>
        <p14:section name="observation_attn_viz" id="{BC5A166E-E2B4-414E-AEED-3E9B1166A61C}">
          <p14:sldIdLst>
            <p14:sldId id="282"/>
            <p14:sldId id="378"/>
            <p14:sldId id="281"/>
            <p14:sldId id="283"/>
            <p14:sldId id="284"/>
            <p14:sldId id="285"/>
            <p14:sldId id="286"/>
            <p14:sldId id="287"/>
          </p14:sldIdLst>
        </p14:section>
        <p14:section name="observation_pattern_observe" id="{19407E91-5842-4689-88C6-B617FE5A9DB7}">
          <p14:sldIdLst>
            <p14:sldId id="288"/>
            <p14:sldId id="289"/>
            <p14:sldId id="352"/>
            <p14:sldId id="290"/>
            <p14:sldId id="353"/>
            <p14:sldId id="292"/>
            <p14:sldId id="291"/>
            <p14:sldId id="302"/>
          </p14:sldIdLst>
        </p14:section>
        <p14:section name="observation_pattern_detect" id="{6120D834-4F64-4C34-BBA1-8B69E2C48B2C}">
          <p14:sldIdLst>
            <p14:sldId id="293"/>
            <p14:sldId id="294"/>
            <p14:sldId id="295"/>
            <p14:sldId id="298"/>
            <p14:sldId id="296"/>
            <p14:sldId id="299"/>
            <p14:sldId id="300"/>
            <p14:sldId id="388"/>
            <p14:sldId id="387"/>
            <p14:sldId id="301"/>
          </p14:sldIdLst>
        </p14:section>
        <p14:section name="observation_text" id="{EE7BD27D-70B7-4730-BB0D-C18BB5770BD7}">
          <p14:sldIdLst>
            <p14:sldId id="303"/>
            <p14:sldId id="304"/>
          </p14:sldIdLst>
        </p14:section>
        <p14:section name="observation_general" id="{9CC249C5-E1C3-43F3-B485-1CFEC91CC01E}">
          <p14:sldIdLst>
            <p14:sldId id="349"/>
          </p14:sldIdLst>
        </p14:section>
        <p14:section name="observation_general_agent" id="{580AA7BA-EF44-4751-8962-2D953AD0F9DE}">
          <p14:sldIdLst>
            <p14:sldId id="305"/>
            <p14:sldId id="306"/>
          </p14:sldIdLst>
        </p14:section>
        <p14:section name="observation_general_sharegpt" id="{73020236-A4B6-4D82-8344-A53A40054224}">
          <p14:sldIdLst>
            <p14:sldId id="307"/>
            <p14:sldId id="308"/>
          </p14:sldIdLst>
        </p14:section>
        <p14:section name="observation_general_superglue" id="{C84DDC12-93DD-450D-B9BB-2D426CC6D387}">
          <p14:sldIdLst>
            <p14:sldId id="309"/>
            <p14:sldId id="310"/>
          </p14:sldIdLst>
        </p14:section>
        <p14:section name="observation_general_sum" id="{62349EF9-B98E-42D1-841B-D25DF631364A}">
          <p14:sldIdLst>
            <p14:sldId id="311"/>
            <p14:sldId id="344"/>
          </p14:sldIdLst>
        </p14:section>
        <p14:section name="method" id="{6C8847DE-44DE-4857-A813-96DD9C8FFDC8}">
          <p14:sldIdLst>
            <p14:sldId id="343"/>
            <p14:sldId id="312"/>
            <p14:sldId id="314"/>
            <p14:sldId id="315"/>
            <p14:sldId id="316"/>
            <p14:sldId id="317"/>
            <p14:sldId id="345"/>
          </p14:sldIdLst>
        </p14:section>
        <p14:section name="exp" id="{4F545C92-6D47-47AA-B3EB-DF441E548FE8}">
          <p14:sldIdLst>
            <p14:sldId id="346"/>
          </p14:sldIdLst>
        </p14:section>
        <p14:section name="exp_compare" id="{6495A939-596C-4B78-A384-86E873AAE252}">
          <p14:sldIdLst>
            <p14:sldId id="322"/>
            <p14:sldId id="323"/>
            <p14:sldId id="324"/>
            <p14:sldId id="350"/>
          </p14:sldIdLst>
        </p14:section>
        <p14:section name="exp_param_sense" id="{05058DF4-03C6-43C4-8E95-7E8C507ACBE5}">
          <p14:sldIdLst>
            <p14:sldId id="325"/>
            <p14:sldId id="351"/>
          </p14:sldIdLst>
        </p14:section>
        <p14:section name="exp_end" id="{8ED71F9C-3BC3-4E5D-AAB0-D8DB5E9F6ECE}">
          <p14:sldIdLst>
            <p14:sldId id="348"/>
          </p14:sldIdLst>
        </p14:section>
        <p14:section name="conclusion" id="{6A2EE84D-D771-4537-8A7C-AAF197D536DD}">
          <p14:sldIdLst>
            <p14:sldId id="347"/>
            <p14:sldId id="327"/>
            <p14:sldId id="328"/>
            <p14:sldId id="329"/>
            <p14:sldId id="339"/>
            <p14:sldId id="275"/>
            <p14:sldId id="330"/>
            <p14:sldId id="354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56C1FF"/>
    <a:srgbClr val="D5D5D5"/>
    <a:srgbClr val="FBDA3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2" autoAdjust="0"/>
    <p:restoredTop sz="76088" autoAdjust="0"/>
  </p:normalViewPr>
  <p:slideViewPr>
    <p:cSldViewPr snapToGrid="0" showGuides="1">
      <p:cViewPr>
        <p:scale>
          <a:sx n="66" d="100"/>
          <a:sy n="66" d="100"/>
        </p:scale>
        <p:origin x="393" y="3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10.09.2024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10.09.2024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</a:t>
            </a:r>
          </a:p>
          <a:p>
            <a:endParaRPr lang="en-US" dirty="0"/>
          </a:p>
          <a:p>
            <a:r>
              <a:rPr lang="en-US" altLang="zh-CN" dirty="0"/>
              <a:t>I’m </a:t>
            </a:r>
            <a:r>
              <a:rPr lang="en-US" altLang="zh-CN" dirty="0" err="1"/>
              <a:t>Mingyuan</a:t>
            </a:r>
            <a:r>
              <a:rPr lang="en-US" altLang="zh-CN" dirty="0"/>
              <a:t> Chi,</a:t>
            </a:r>
          </a:p>
          <a:p>
            <a:endParaRPr lang="en-US" dirty="0"/>
          </a:p>
          <a:p>
            <a:r>
              <a:rPr lang="en-US" dirty="0"/>
              <a:t>Welcome to today’s defense for my master thesis on semantic chunk sparse attention for large language model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28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applied the scaled dot product</a:t>
            </a:r>
          </a:p>
          <a:p>
            <a:endParaRPr lang="en-US" dirty="0"/>
          </a:p>
          <a:p>
            <a:r>
              <a:rPr lang="en-US" dirty="0"/>
              <a:t>The “d” here is the dimension of the vector</a:t>
            </a:r>
          </a:p>
          <a:p>
            <a:endParaRPr lang="en-US" dirty="0"/>
          </a:p>
          <a:p>
            <a:r>
              <a:rPr lang="en-US" dirty="0"/>
              <a:t>“a” represent the attention matrix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415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apply the softmax in row direction</a:t>
            </a:r>
          </a:p>
          <a:p>
            <a:endParaRPr lang="en-US" dirty="0"/>
          </a:p>
          <a:p>
            <a:r>
              <a:rPr lang="en-US" dirty="0"/>
              <a:t>We called the attention matrix after the softmax “a tilde”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32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the weighted sum of values becomes the output for the self attention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084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apply the Feed forward Network to get the hidden states for the next prediction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581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token is supposed to be the next prediction.</a:t>
            </a:r>
          </a:p>
          <a:p>
            <a:endParaRPr lang="en-US" dirty="0"/>
          </a:p>
          <a:p>
            <a:r>
              <a:rPr lang="en-US" dirty="0"/>
              <a:t>Therefore, the token “at” is our next  prediction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810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token is supposed to be the next prediction.</a:t>
            </a:r>
          </a:p>
          <a:p>
            <a:endParaRPr lang="en-US" dirty="0"/>
          </a:p>
          <a:p>
            <a:r>
              <a:rPr lang="en-US" dirty="0"/>
              <a:t>Therefore, the token “at” is our next  prediction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7892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this time, we only need to consider the last one.</a:t>
            </a:r>
          </a:p>
          <a:p>
            <a:endParaRPr lang="en-US" dirty="0"/>
          </a:p>
          <a:p>
            <a:r>
              <a:rPr lang="en-US" dirty="0"/>
              <a:t>Only the query from the last one contribute to the next prediction.</a:t>
            </a:r>
          </a:p>
          <a:p>
            <a:endParaRPr lang="en-US" dirty="0"/>
          </a:p>
          <a:p>
            <a:r>
              <a:rPr lang="en-US" dirty="0"/>
              <a:t>The keys and values are cached in the generation,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831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 attention matrix here is a 4 by 1 matrix</a:t>
            </a:r>
          </a:p>
          <a:p>
            <a:endParaRPr lang="en-US" dirty="0"/>
          </a:p>
          <a:p>
            <a:r>
              <a:rPr lang="en-US" dirty="0"/>
              <a:t>Again, the same, we got the weighted sum of the past values using the attention matrix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956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way, we got the next token, which is “ETHz”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74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same way, we got the next token, which is “ETHz”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8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with,</a:t>
            </a:r>
          </a:p>
          <a:p>
            <a:endParaRPr lang="en-US" dirty="0"/>
          </a:p>
          <a:p>
            <a:r>
              <a:rPr lang="en-US" dirty="0"/>
              <a:t>I’ll introduce what’s going on inside the Large Language Model in the text generation task.</a:t>
            </a:r>
          </a:p>
          <a:p>
            <a:endParaRPr lang="en-US" dirty="0"/>
          </a:p>
          <a:p>
            <a:r>
              <a:rPr lang="en-US" dirty="0"/>
              <a:t>Here is an overview of the Llama3 -8B model</a:t>
            </a:r>
          </a:p>
          <a:p>
            <a:endParaRPr lang="en-US" dirty="0"/>
          </a:p>
          <a:p>
            <a:r>
              <a:rPr lang="en-US" dirty="0"/>
              <a:t>It has 32 decoder layers and Group Query Attention with </a:t>
            </a:r>
          </a:p>
          <a:p>
            <a:r>
              <a:rPr lang="en-US" dirty="0"/>
              <a:t>8 heads and 4 query per key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135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token is put back into the attention and also the new key and value is append to the </a:t>
            </a:r>
            <a:r>
              <a:rPr lang="en-US" dirty="0" err="1"/>
              <a:t>kvcache</a:t>
            </a:r>
            <a:endParaRPr lang="en-US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997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someone  may ask, does the LLM always tokenize the sentence by the whitespace?</a:t>
            </a:r>
          </a:p>
          <a:p>
            <a:endParaRPr lang="en-US" dirty="0"/>
          </a:p>
          <a:p>
            <a:r>
              <a:rPr lang="en-US" dirty="0"/>
              <a:t>The answer is NO. For example, the Llama3, </a:t>
            </a:r>
            <a:r>
              <a:rPr lang="en-US" sz="1200" dirty="0"/>
              <a:t>it </a:t>
            </a:r>
            <a:r>
              <a:rPr lang="en-US" altLang="zh-CN" sz="1200" dirty="0"/>
              <a:t>use tokenizer like </a:t>
            </a:r>
            <a:r>
              <a:rPr lang="en-US" altLang="zh-CN" sz="1200" dirty="0" err="1"/>
              <a:t>Tiktoken</a:t>
            </a:r>
            <a:r>
              <a:rPr lang="en-US" altLang="zh-CN" sz="1200" dirty="0"/>
              <a:t> which use </a:t>
            </a:r>
            <a:r>
              <a:rPr lang="en-US" altLang="zh-CN" sz="1200" dirty="0" err="1"/>
              <a:t>BytePairEncoding</a:t>
            </a:r>
            <a:r>
              <a:rPr lang="en-US" altLang="zh-CN" sz="1200" dirty="0"/>
              <a:t> method.</a:t>
            </a:r>
          </a:p>
          <a:p>
            <a:r>
              <a:rPr lang="en-US" altLang="zh-CN" sz="1200" dirty="0"/>
              <a:t>The whitespace split is for simplicities here.</a:t>
            </a:r>
          </a:p>
          <a:p>
            <a:endParaRPr lang="en-US" sz="1200" dirty="0"/>
          </a:p>
          <a:p>
            <a:r>
              <a:rPr lang="en-US" sz="1200" dirty="0"/>
              <a:t>As for the </a:t>
            </a:r>
            <a:r>
              <a:rPr lang="en-US" sz="1200" dirty="0" err="1"/>
              <a:t>KVCache</a:t>
            </a:r>
            <a:r>
              <a:rPr lang="en-US" sz="1200" dirty="0"/>
              <a:t>, it’s the red and green parts on the top as you see before.</a:t>
            </a:r>
          </a:p>
          <a:p>
            <a:endParaRPr lang="en-US" sz="1200" dirty="0"/>
          </a:p>
          <a:p>
            <a:r>
              <a:rPr lang="en-US" sz="1200" dirty="0"/>
              <a:t>And Someone may also ask, does the Llama3 do exactly what you have described?</a:t>
            </a:r>
          </a:p>
          <a:p>
            <a:endParaRPr lang="en-US" sz="1200" dirty="0"/>
          </a:p>
          <a:p>
            <a:r>
              <a:rPr lang="en-US" sz="1200" dirty="0"/>
              <a:t>Well, Partly, because here is a simplified version with one layer and one head. </a:t>
            </a:r>
          </a:p>
          <a:p>
            <a:endParaRPr lang="en-US" sz="1200" dirty="0"/>
          </a:p>
          <a:p>
            <a:r>
              <a:rPr lang="en-US" sz="1200" dirty="0"/>
              <a:t>In the Llama3-Instrtuct 8B model. There are  32 layers and Group Query Attention with 8 heads and 4 queries per key.</a:t>
            </a:r>
          </a:p>
          <a:p>
            <a:endParaRPr lang="en-US" sz="1200" dirty="0"/>
          </a:p>
          <a:p>
            <a:r>
              <a:rPr lang="en-US" sz="1200" dirty="0"/>
              <a:t>Now One important question is the </a:t>
            </a:r>
            <a:r>
              <a:rPr lang="en-US" sz="1200" dirty="0" err="1"/>
              <a:t>kvcache</a:t>
            </a:r>
            <a:r>
              <a:rPr lang="en-US" sz="1200" dirty="0"/>
              <a:t> and attention grow linearly as the context increase, how can the LLM generate infinite content?</a:t>
            </a:r>
          </a:p>
          <a:p>
            <a:endParaRPr lang="en-US" sz="1200" dirty="0"/>
          </a:p>
          <a:p>
            <a:r>
              <a:rPr lang="en-US" sz="1200" dirty="0"/>
              <a:t>Well, that’s the topic for today, we’ll find out how other researches solve this problem and how we solve this problem.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85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introduce some related solution from other researches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90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one is  from Google, they propose a </a:t>
            </a:r>
            <a:r>
              <a:rPr lang="en-US" dirty="0" err="1"/>
              <a:t>topk</a:t>
            </a:r>
            <a:r>
              <a:rPr lang="en-US" dirty="0"/>
              <a:t> attention method that only select a subset of key values to the apply the attention.</a:t>
            </a:r>
          </a:p>
          <a:p>
            <a:endParaRPr lang="en-US" dirty="0"/>
          </a:p>
          <a:p>
            <a:r>
              <a:rPr lang="en-US" dirty="0"/>
              <a:t>Similar to the standard attention ,first compute the dot product from key and query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3334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select the </a:t>
            </a:r>
            <a:r>
              <a:rPr lang="en-US" dirty="0" err="1"/>
              <a:t>topk</a:t>
            </a:r>
            <a:r>
              <a:rPr lang="en-US" dirty="0"/>
              <a:t>  dot product for each query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857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activation here include the scale and mask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750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select the corresponding values and do the dot product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248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save the query,  key,  values as well as top indices to the cache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0624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work, Transformer-VQ. It is similar to my first idea, they use cluster centers to </a:t>
            </a:r>
            <a:r>
              <a:rPr lang="en-US" dirty="0" err="1"/>
              <a:t>quantizied</a:t>
            </a:r>
            <a:r>
              <a:rPr lang="en-US" dirty="0"/>
              <a:t> the </a:t>
            </a:r>
            <a:r>
              <a:rPr lang="en-US" dirty="0" err="1"/>
              <a:t>kvcache</a:t>
            </a:r>
            <a:r>
              <a:rPr lang="en-US" dirty="0"/>
              <a:t> </a:t>
            </a:r>
          </a:p>
          <a:p>
            <a:r>
              <a:rPr lang="en-US" dirty="0"/>
              <a:t>To reduce the attention cost</a:t>
            </a:r>
          </a:p>
          <a:p>
            <a:endParaRPr lang="en-US" dirty="0"/>
          </a:p>
          <a:p>
            <a:r>
              <a:rPr lang="en-US" dirty="0"/>
              <a:t>There the C is the </a:t>
            </a:r>
            <a:r>
              <a:rPr lang="en-US" dirty="0" err="1"/>
              <a:t>centeres</a:t>
            </a:r>
            <a:r>
              <a:rPr lang="en-US" dirty="0"/>
              <a:t> of keys and \Delta V is the grouped sum of values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2166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work, </a:t>
            </a:r>
            <a:r>
              <a:rPr lang="en-US" dirty="0" err="1"/>
              <a:t>MemGPT</a:t>
            </a:r>
            <a:r>
              <a:rPr lang="en-US" dirty="0"/>
              <a:t> is a kind of RAG method to enable long context generation , </a:t>
            </a:r>
          </a:p>
          <a:p>
            <a:r>
              <a:rPr lang="en-US" dirty="0"/>
              <a:t>The prompt is made up of three components,  that is, system  instructions, working context and FIFO  queue,</a:t>
            </a:r>
          </a:p>
          <a:p>
            <a:r>
              <a:rPr lang="en-US" dirty="0"/>
              <a:t>The system  instruction is fixed like an operation system. </a:t>
            </a:r>
          </a:p>
          <a:p>
            <a:r>
              <a:rPr lang="en-US" dirty="0"/>
              <a:t>The difference  between working context and FIFO queue is that the working context is written explicitly via function, while FIFO queue is written implicitly via queue manager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3740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</a:t>
            </a:r>
          </a:p>
          <a:p>
            <a:endParaRPr lang="en-US" dirty="0"/>
          </a:p>
          <a:p>
            <a:r>
              <a:rPr lang="en-US" dirty="0"/>
              <a:t>Firstly, the text is tokenized into tokens and encoded to latent space by the embedding layer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803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Apart from that, there are also methods that drop tokens dynamically.</a:t>
            </a:r>
          </a:p>
          <a:p>
            <a:endParaRPr lang="en-US" dirty="0"/>
          </a:p>
          <a:p>
            <a:r>
              <a:rPr lang="en-US" dirty="0"/>
              <a:t>For example, the H2O, Heavy-Hitter Oracle. It will  drop the key value that is less noticed  by the attention.</a:t>
            </a:r>
          </a:p>
          <a:p>
            <a:endParaRPr lang="en-US" dirty="0"/>
          </a:p>
          <a:p>
            <a:r>
              <a:rPr lang="en-US" altLang="zh-CN" dirty="0"/>
              <a:t>During  the  inference, it will calculate the summation of attention for each query, </a:t>
            </a:r>
          </a:p>
          <a:p>
            <a:endParaRPr lang="en-US" dirty="0"/>
          </a:p>
          <a:p>
            <a:r>
              <a:rPr lang="en-US" dirty="0"/>
              <a:t>Then, it will keep a finite amount of tokens and drop </a:t>
            </a:r>
            <a:r>
              <a:rPr lang="en-US" dirty="0" err="1"/>
              <a:t>thoese</a:t>
            </a:r>
            <a:r>
              <a:rPr lang="en-US" dirty="0"/>
              <a:t> with low summation attention.</a:t>
            </a:r>
          </a:p>
          <a:p>
            <a:endParaRPr lang="en-US" dirty="0"/>
          </a:p>
          <a:p>
            <a:r>
              <a:rPr lang="en-US" dirty="0"/>
              <a:t>However, it only apply to MHA rather than the GQA which is used by Llama3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7090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StreamLLM, is more intuitive, the  </a:t>
            </a:r>
            <a:r>
              <a:rPr lang="en-US" dirty="0" err="1"/>
              <a:t>auther</a:t>
            </a:r>
            <a:r>
              <a:rPr lang="en-US" dirty="0"/>
              <a:t> found that only the first few tokens  and last few tokens are of high attention.</a:t>
            </a:r>
          </a:p>
          <a:p>
            <a:r>
              <a:rPr lang="en-US" dirty="0"/>
              <a:t>So  they only keep  the first few tokens and a sliding window in the inference stage.</a:t>
            </a:r>
          </a:p>
          <a:p>
            <a:endParaRPr lang="en-US" dirty="0"/>
          </a:p>
          <a:p>
            <a:r>
              <a:rPr lang="en-US" dirty="0"/>
              <a:t>The yellow part is the first few start tokens, and blue part is the sliding window, the red is the current query.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2937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StreamLLM, is more intuitive, the  </a:t>
            </a:r>
            <a:r>
              <a:rPr lang="en-US" dirty="0" err="1"/>
              <a:t>auther</a:t>
            </a:r>
            <a:r>
              <a:rPr lang="en-US" dirty="0"/>
              <a:t> found that only the first few tokens  and a sliding window are of high attention.</a:t>
            </a:r>
          </a:p>
          <a:p>
            <a:r>
              <a:rPr lang="en-US" dirty="0"/>
              <a:t>So  they only keep  the first few tokens and a sliding window in the inference stage.</a:t>
            </a:r>
          </a:p>
          <a:p>
            <a:endParaRPr lang="en-US" dirty="0"/>
          </a:p>
          <a:p>
            <a:r>
              <a:rPr lang="en-US" dirty="0"/>
              <a:t>The red part is the first few start tokens, and blue part is the sliding window, the red is the current query.</a:t>
            </a:r>
          </a:p>
          <a:p>
            <a:endParaRPr lang="en-US" dirty="0"/>
          </a:p>
          <a:p>
            <a:r>
              <a:rPr lang="en-US" dirty="0"/>
              <a:t>As for comparison, on the  left, the dense  attention has an infinite large window.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5980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StreamLLM, is more intuitive, the  </a:t>
            </a:r>
            <a:r>
              <a:rPr lang="en-US" dirty="0" err="1"/>
              <a:t>auther</a:t>
            </a:r>
            <a:r>
              <a:rPr lang="en-US" dirty="0"/>
              <a:t> found that only the first few tokens  and a sliding window are of high attention.</a:t>
            </a:r>
          </a:p>
          <a:p>
            <a:r>
              <a:rPr lang="en-US" dirty="0"/>
              <a:t>So  they only keep  the first few tokens and a sliding window in the inference stage.</a:t>
            </a:r>
          </a:p>
          <a:p>
            <a:endParaRPr lang="en-US" dirty="0"/>
          </a:p>
          <a:p>
            <a:r>
              <a:rPr lang="en-US" dirty="0"/>
              <a:t>The red part is the first few start tokens, and blue part is the sliding window, the red is the current query.</a:t>
            </a:r>
          </a:p>
          <a:p>
            <a:endParaRPr lang="en-US" dirty="0"/>
          </a:p>
          <a:p>
            <a:r>
              <a:rPr lang="en-US" dirty="0"/>
              <a:t>As for comparison, on the  left, the dense  attention has an infinite large window.</a:t>
            </a:r>
          </a:p>
          <a:p>
            <a:endParaRPr lang="en-US" dirty="0"/>
          </a:p>
          <a:p>
            <a:r>
              <a:rPr lang="en-US" dirty="0"/>
              <a:t>For each query in the window attention, it will do attention to all the previous tokens inside the window size.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817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Sliding Window with Re-computation rebuilds the KV states from the L recent tokens for each new query.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215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0281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do some  basic experiments.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448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, we test the </a:t>
            </a:r>
            <a:r>
              <a:rPr lang="en-US" dirty="0" err="1"/>
              <a:t>topk</a:t>
            </a:r>
            <a:r>
              <a:rPr lang="en-US" dirty="0"/>
              <a:t> attention on two  datasets, that is the </a:t>
            </a:r>
            <a:r>
              <a:rPr lang="en-US" dirty="0" err="1"/>
              <a:t>Ceval</a:t>
            </a:r>
            <a:r>
              <a:rPr lang="en-US" dirty="0"/>
              <a:t> subset and </a:t>
            </a:r>
            <a:r>
              <a:rPr lang="en-US" dirty="0" err="1"/>
              <a:t>mmlu</a:t>
            </a:r>
            <a:r>
              <a:rPr lang="en-US" dirty="0"/>
              <a:t> subset.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topk</a:t>
            </a:r>
            <a:r>
              <a:rPr lang="en-US" dirty="0"/>
              <a:t> attention is to select the most weighted </a:t>
            </a:r>
            <a:r>
              <a:rPr lang="en-US" dirty="0" err="1"/>
              <a:t>topk</a:t>
            </a:r>
            <a:r>
              <a:rPr lang="en-US" dirty="0"/>
              <a:t> key value to apply the attention rather than the whole </a:t>
            </a:r>
            <a:r>
              <a:rPr lang="en-US" dirty="0" err="1"/>
              <a:t>kvcache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It’s obvious that the </a:t>
            </a:r>
            <a:r>
              <a:rPr lang="en-US" dirty="0" err="1"/>
              <a:t>topk</a:t>
            </a:r>
            <a:r>
              <a:rPr lang="en-US" dirty="0"/>
              <a:t> attention perform so well compared to the baseline, which is the flash attention.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topk</a:t>
            </a:r>
            <a:r>
              <a:rPr lang="en-US" dirty="0"/>
              <a:t> can achieve the performance of the baseline at high </a:t>
            </a:r>
            <a:r>
              <a:rPr lang="en-US" dirty="0" err="1"/>
              <a:t>topk</a:t>
            </a:r>
            <a:r>
              <a:rPr lang="en-US" dirty="0"/>
              <a:t>, but still lower flops compared to the standard attention</a:t>
            </a:r>
          </a:p>
          <a:p>
            <a:endParaRPr lang="en-US" dirty="0"/>
          </a:p>
          <a:p>
            <a:r>
              <a:rPr lang="en-US" dirty="0"/>
              <a:t>By the way, the </a:t>
            </a:r>
            <a:r>
              <a:rPr lang="en-US" dirty="0" err="1"/>
              <a:t>topk</a:t>
            </a:r>
            <a:r>
              <a:rPr lang="en-US" dirty="0"/>
              <a:t> attention is  the upper bound for the token dropping methods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9821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attention matrix looks like?</a:t>
            </a:r>
          </a:p>
          <a:p>
            <a:endParaRPr lang="en-US" dirty="0"/>
          </a:p>
          <a:p>
            <a:r>
              <a:rPr lang="en-US" dirty="0"/>
              <a:t>Here is the first layer attention matrix for Llama3 Instruct 8B model on MMLU dataset.</a:t>
            </a:r>
          </a:p>
          <a:p>
            <a:endParaRPr lang="en-US" dirty="0"/>
          </a:p>
          <a:p>
            <a:r>
              <a:rPr lang="en-US" dirty="0"/>
              <a:t>As you can see, almost nothing, </a:t>
            </a:r>
          </a:p>
          <a:p>
            <a:endParaRPr lang="en-US" dirty="0"/>
          </a:p>
          <a:p>
            <a:r>
              <a:rPr lang="en-US" dirty="0"/>
              <a:t>Because the color is too inconspicuous.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8604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attention matrix looks like?</a:t>
            </a:r>
          </a:p>
          <a:p>
            <a:endParaRPr lang="en-US" dirty="0"/>
          </a:p>
          <a:p>
            <a:r>
              <a:rPr lang="en-US" dirty="0"/>
              <a:t>Here is the first layer attention matrix for Llama3 Instruct 8B model on MMLU dataset.</a:t>
            </a:r>
          </a:p>
          <a:p>
            <a:endParaRPr lang="en-US" dirty="0"/>
          </a:p>
          <a:p>
            <a:r>
              <a:rPr lang="en-US" dirty="0"/>
              <a:t>As you can see, almost nothing, </a:t>
            </a:r>
          </a:p>
          <a:p>
            <a:endParaRPr lang="en-US" dirty="0"/>
          </a:p>
          <a:p>
            <a:r>
              <a:rPr lang="en-US" dirty="0"/>
              <a:t>Because the color is too inconspicuous.</a:t>
            </a:r>
          </a:p>
          <a:p>
            <a:endParaRPr lang="en-US" dirty="0"/>
          </a:p>
          <a:p>
            <a:r>
              <a:rPr lang="en-US" dirty="0"/>
              <a:t>You can see it only if you zoom in for 10 times!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877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</a:t>
            </a:r>
          </a:p>
          <a:p>
            <a:endParaRPr lang="en-US" dirty="0"/>
          </a:p>
          <a:p>
            <a:r>
              <a:rPr lang="en-US" dirty="0"/>
              <a:t>Firstly, the text is tokenized into tokens and encoded to latent space by the embedding layer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093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here, we introduce a new visualization method</a:t>
            </a:r>
          </a:p>
          <a:p>
            <a:endParaRPr lang="en-US" dirty="0"/>
          </a:p>
          <a:p>
            <a:r>
              <a:rPr lang="en-US" dirty="0"/>
              <a:t>----The </a:t>
            </a:r>
            <a:r>
              <a:rPr lang="en-US" dirty="0" err="1"/>
              <a:t>topk</a:t>
            </a:r>
            <a:r>
              <a:rPr lang="en-US" dirty="0"/>
              <a:t> attention matrix</a:t>
            </a:r>
          </a:p>
          <a:p>
            <a:endParaRPr lang="en-US" dirty="0"/>
          </a:p>
          <a:p>
            <a:r>
              <a:rPr lang="en-US" dirty="0"/>
              <a:t>Which highlight the tokens with the </a:t>
            </a:r>
            <a:r>
              <a:rPr lang="en-US" dirty="0" err="1"/>
              <a:t>topk</a:t>
            </a:r>
            <a:r>
              <a:rPr lang="en-US" dirty="0"/>
              <a:t> most attention for each query</a:t>
            </a:r>
          </a:p>
          <a:p>
            <a:endParaRPr lang="en-US" dirty="0"/>
          </a:p>
          <a:p>
            <a:r>
              <a:rPr lang="en-US" dirty="0"/>
              <a:t>Because Llama3 use GQA, so here each head is actually corresponding to 4 heads in MHA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0597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does this figure mean?</a:t>
            </a:r>
          </a:p>
          <a:p>
            <a:endParaRPr lang="en-US" dirty="0"/>
          </a:p>
          <a:p>
            <a:r>
              <a:rPr lang="en-US" dirty="0"/>
              <a:t>It means that the attention matrix with different </a:t>
            </a:r>
            <a:r>
              <a:rPr lang="en-US" dirty="0" err="1"/>
              <a:t>topk</a:t>
            </a:r>
            <a:r>
              <a:rPr lang="en-US" dirty="0"/>
              <a:t> for the first layer of Llama3 instruct 8B model on MMLU dataset</a:t>
            </a:r>
          </a:p>
          <a:p>
            <a:endParaRPr lang="en-US" dirty="0"/>
          </a:p>
          <a:p>
            <a:r>
              <a:rPr lang="en-US" dirty="0"/>
              <a:t>Someone may ask, why does it look more dense than k?</a:t>
            </a:r>
          </a:p>
          <a:p>
            <a:endParaRPr lang="en-US" dirty="0"/>
          </a:p>
          <a:p>
            <a:r>
              <a:rPr lang="en-US" dirty="0"/>
              <a:t>Because they may think, you should have 8 light pixel in a row when the </a:t>
            </a:r>
            <a:r>
              <a:rPr lang="en-US" dirty="0" err="1"/>
              <a:t>topk</a:t>
            </a:r>
            <a:r>
              <a:rPr lang="en-US" dirty="0"/>
              <a:t> is 8.</a:t>
            </a:r>
          </a:p>
          <a:p>
            <a:endParaRPr lang="en-US" dirty="0"/>
          </a:p>
          <a:p>
            <a:r>
              <a:rPr lang="en-US" dirty="0"/>
              <a:t>But here, because of the group query attention of llama3, we did a logical or reduction inside each group.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And What’s the relationship between </a:t>
            </a:r>
            <a:r>
              <a:rPr lang="en-US" sz="1200" b="0" dirty="0" err="1"/>
              <a:t>topk</a:t>
            </a:r>
            <a:r>
              <a:rPr lang="en-US" sz="1200" b="0" dirty="0"/>
              <a:t> matrix and attention matrix?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Well,</a:t>
            </a:r>
            <a:r>
              <a:rPr lang="en-US" sz="1200" b="1" dirty="0"/>
              <a:t> </a:t>
            </a:r>
            <a:r>
              <a:rPr lang="en-US" sz="1200" b="0" dirty="0"/>
              <a:t>the </a:t>
            </a:r>
            <a:r>
              <a:rPr lang="en-US" sz="1200" b="0" dirty="0" err="1"/>
              <a:t>topk</a:t>
            </a:r>
            <a:r>
              <a:rPr lang="en-US" sz="1200" b="0" dirty="0"/>
              <a:t> attention matrix</a:t>
            </a:r>
            <a:r>
              <a:rPr lang="en-US" sz="1200" b="1" dirty="0"/>
              <a:t> </a:t>
            </a:r>
            <a:r>
              <a:rPr lang="en-US" sz="1200" dirty="0"/>
              <a:t>can be considered as different contrast of image for the attention matrix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1754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different layer’s </a:t>
            </a:r>
            <a:r>
              <a:rPr lang="en-US" dirty="0" err="1"/>
              <a:t>topk</a:t>
            </a:r>
            <a:r>
              <a:rPr lang="en-US" dirty="0"/>
              <a:t> attention looks like?</a:t>
            </a:r>
          </a:p>
          <a:p>
            <a:endParaRPr lang="en-US" dirty="0"/>
          </a:p>
          <a:p>
            <a:r>
              <a:rPr lang="en-US" dirty="0"/>
              <a:t>Here is the top32 attention matrix for the first, middle and last layer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2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interesting finding, that shallow layers seems to have different pattern compared to deeper layers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2385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check when does the deeper layer’s pattern appear.</a:t>
            </a:r>
          </a:p>
          <a:p>
            <a:endParaRPr lang="en-US" dirty="0"/>
          </a:p>
          <a:p>
            <a:r>
              <a:rPr lang="en-US" dirty="0"/>
              <a:t>Here is the top32 attention matrix for the first three </a:t>
            </a:r>
            <a:r>
              <a:rPr lang="en-US" dirty="0" err="1"/>
              <a:t>layeres</a:t>
            </a:r>
            <a:r>
              <a:rPr lang="en-US" dirty="0"/>
              <a:t> .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1240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can we got?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absolute chunked pattern appear from layer 1(which is the second layer)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Relative  chunked pattern appear from layer 2(which is the third layer)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8222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attention matrices consist of some basic patterns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5142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one is the token absolute positions, that each query focus on few fixed previous tokens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523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seconnd</a:t>
            </a:r>
            <a:r>
              <a:rPr lang="en-US" dirty="0"/>
              <a:t> one is the token relative positions, that each query focus on a dilated sliding window</a:t>
            </a:r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6149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seconnd</a:t>
            </a:r>
            <a:r>
              <a:rPr lang="en-US" dirty="0"/>
              <a:t> one is the token relative positions, that each query focus on a dilated sliding window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12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</a:t>
            </a:r>
          </a:p>
          <a:p>
            <a:endParaRPr lang="en-US" dirty="0"/>
          </a:p>
          <a:p>
            <a:r>
              <a:rPr lang="en-US" dirty="0"/>
              <a:t>Firstly, the text is tokenized into tokens and encoded to latent space by the embedding layer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174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one is the chunk absolute positions, each query focuses on a few fixed tokens at the beginning of each chunk.</a:t>
            </a: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3595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one is the chunk absolute positions, each query focuses on a few fixed tokens at the beginning of each chunk.</a:t>
            </a:r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9544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another pattern, each query focuses on the first few diagonals within each chunk.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286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question is How to get the chunks?</a:t>
            </a:r>
          </a:p>
          <a:p>
            <a:endParaRPr lang="en-US" dirty="0"/>
          </a:p>
          <a:p>
            <a:r>
              <a:rPr lang="en-US" dirty="0"/>
              <a:t>Because the start few tokens for chunks is more likely to be reused by the </a:t>
            </a:r>
            <a:r>
              <a:rPr lang="en-US" dirty="0" err="1"/>
              <a:t>topk</a:t>
            </a:r>
            <a:r>
              <a:rPr lang="en-US" dirty="0"/>
              <a:t> attention.</a:t>
            </a:r>
          </a:p>
          <a:p>
            <a:endParaRPr lang="en-US" dirty="0"/>
          </a:p>
          <a:p>
            <a:r>
              <a:rPr lang="en-US" dirty="0"/>
              <a:t>Therefore, we’d like to find where is the beginning of the chunks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8675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let’s look back into the top8 attention matrix at layer 1(which is the second layer)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1013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 this figure, some attention matrix tells us how to find the chunks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831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 the attention matrix at layer 1 head 2 with </a:t>
            </a:r>
            <a:r>
              <a:rPr lang="en-US" dirty="0" err="1"/>
              <a:t>groupID</a:t>
            </a:r>
            <a:r>
              <a:rPr lang="en-US" dirty="0"/>
              <a:t> 1. 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0429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some fixed highlighted tokens for each query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1079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calculate the col sum for the attention matrix on the right. The peaks corresponding to the start of a chunk.</a:t>
            </a:r>
          </a:p>
          <a:p>
            <a:endParaRPr lang="en-US" dirty="0"/>
          </a:p>
          <a:p>
            <a:r>
              <a:rPr lang="en-US" dirty="0"/>
              <a:t>In this way, we could try to reuse those start tokens by utilizing the chunks partition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96566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it’s hard to find the peaks in dynamic scenarios. It’s a stream peak finding problem.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185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in the attention part, the latent space vector is transformed by three projections, </a:t>
            </a:r>
          </a:p>
          <a:p>
            <a:r>
              <a:rPr lang="en-US" dirty="0"/>
              <a:t>Which is query projection, key projection and value projection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2745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algorithm to find the left edge of the peak, it’ used to find the start of the chunk.</a:t>
            </a:r>
          </a:p>
          <a:p>
            <a:endParaRPr lang="en-US" dirty="0"/>
          </a:p>
          <a:p>
            <a:r>
              <a:rPr lang="en-US" dirty="0"/>
              <a:t>First we find all the peaks,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6008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algorithm to find the left edge of the peak, it’ used to find the start of the chunk.</a:t>
            </a:r>
          </a:p>
          <a:p>
            <a:endParaRPr lang="en-US" dirty="0"/>
          </a:p>
          <a:p>
            <a:r>
              <a:rPr lang="en-US" dirty="0"/>
              <a:t>First we find all the peaks,</a:t>
            </a:r>
          </a:p>
          <a:p>
            <a:endParaRPr lang="en-US" dirty="0"/>
          </a:p>
          <a:p>
            <a:r>
              <a:rPr lang="en-US" dirty="0"/>
              <a:t>Then do the DBSCAN clustering for the peaks.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272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algorithm to find the left edge of the peak, it’ used to find the start of the chunk.</a:t>
            </a:r>
          </a:p>
          <a:p>
            <a:endParaRPr lang="en-US" dirty="0"/>
          </a:p>
          <a:p>
            <a:r>
              <a:rPr lang="en-US" dirty="0"/>
              <a:t>First we find all the peaks,</a:t>
            </a:r>
          </a:p>
          <a:p>
            <a:endParaRPr lang="en-US" dirty="0"/>
          </a:p>
          <a:p>
            <a:r>
              <a:rPr lang="en-US" dirty="0"/>
              <a:t>Then do the DBSCAN clustering for the peaks.</a:t>
            </a:r>
          </a:p>
          <a:p>
            <a:endParaRPr lang="en-US" dirty="0"/>
          </a:p>
          <a:p>
            <a:r>
              <a:rPr lang="en-US" dirty="0"/>
              <a:t>The minimum points in the cluster is the left edge of the peaks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8021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What Text Do These Peaks Correspond To?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672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peaks corresponding to the choices of the questions in MMLU dataset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3165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question, Does it work for other datasets?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23852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prepare three datasets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569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one, Multi agent dataset, which simulate the interaction between multiple agents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also has chunks pattern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9314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peaks correspond to the change of the role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5181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another dataset, the </a:t>
            </a:r>
            <a:r>
              <a:rPr lang="en-US" dirty="0" err="1"/>
              <a:t>sharegpt</a:t>
            </a:r>
            <a:r>
              <a:rPr lang="en-US" dirty="0"/>
              <a:t>. It contains user-shared conversations with ChatGPT</a:t>
            </a:r>
          </a:p>
          <a:p>
            <a:endParaRPr lang="en-US" dirty="0"/>
          </a:p>
          <a:p>
            <a:r>
              <a:rPr lang="en-US" dirty="0"/>
              <a:t>There are also similar peaks patterns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976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in the attention part, the latent space vector is transformed by three projections, </a:t>
            </a:r>
          </a:p>
          <a:p>
            <a:r>
              <a:rPr lang="en-US" dirty="0"/>
              <a:t>Which are query projection, key projection and value projection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00576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peaks focus on not only the conjunctions words like “then” or “further”, but also the semantic switching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3461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SuperGLUE</a:t>
            </a:r>
            <a:r>
              <a:rPr lang="en-US" dirty="0"/>
              <a:t> dataset is a benchmark designed to evaluate the performance of natural language understanding models across a diverse set of challenging tasks.</a:t>
            </a:r>
          </a:p>
          <a:p>
            <a:r>
              <a:rPr lang="en-US" dirty="0"/>
              <a:t>Chunk patterns are also observed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75070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peaks  mostly correspond to the whitespace and </a:t>
            </a:r>
            <a:r>
              <a:rPr lang="en-US" dirty="0" err="1"/>
              <a:t>punct</a:t>
            </a:r>
            <a:r>
              <a:rPr lang="en-US" dirty="0"/>
              <a:t> as well as choices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14683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what can we got from these datasets?</a:t>
            </a:r>
          </a:p>
          <a:p>
            <a:endParaRPr lang="en-US" dirty="0"/>
          </a:p>
          <a:p>
            <a:r>
              <a:rPr lang="en-US" dirty="0"/>
              <a:t>First, the </a:t>
            </a:r>
            <a:r>
              <a:rPr lang="en-US" dirty="0" err="1"/>
              <a:t>punct</a:t>
            </a:r>
            <a:r>
              <a:rPr lang="en-US" dirty="0"/>
              <a:t>, newline and  role-changing always considered as the start of  a chunk.</a:t>
            </a:r>
          </a:p>
          <a:p>
            <a:endParaRPr lang="en-US" dirty="0"/>
          </a:p>
          <a:p>
            <a:r>
              <a:rPr lang="en-US" dirty="0"/>
              <a:t>Second, the connection words also indicate the start of a new chunk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843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got the interesting observations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43925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got the interesting observations, </a:t>
            </a:r>
          </a:p>
          <a:p>
            <a:r>
              <a:rPr lang="en-US" dirty="0"/>
              <a:t>now we’d like to propose new methods to improve the performance of the LLM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73210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propose a method called chunk sink which only store the first few tokens for each chunk.</a:t>
            </a:r>
          </a:p>
          <a:p>
            <a:endParaRPr lang="en-US" dirty="0"/>
          </a:p>
          <a:p>
            <a:r>
              <a:rPr lang="en-US" dirty="0"/>
              <a:t>Here the yellow part represent the sink, which is a few fixed tokens, and blue part indicates a </a:t>
            </a:r>
            <a:r>
              <a:rPr lang="de-CH" dirty="0"/>
              <a:t>sliding context like a convolution window.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Compared to </a:t>
            </a:r>
            <a:r>
              <a:rPr lang="en-US" dirty="0" err="1"/>
              <a:t>streamLLM</a:t>
            </a:r>
            <a:r>
              <a:rPr lang="en-US" dirty="0"/>
              <a:t>, chunk sink could remember the information in middle, rather than only  the start and end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07217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animation for how the chunk sink work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35756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new tokens come in. It store the information within the sink size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359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new tokens come in. It store the information within the sink size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36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got the </a:t>
            </a:r>
            <a:r>
              <a:rPr lang="en-US" dirty="0" err="1"/>
              <a:t>query,key,value</a:t>
            </a:r>
            <a:r>
              <a:rPr lang="en-US" dirty="0"/>
              <a:t> vectors for the self attention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78794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sink size if </a:t>
            </a:r>
            <a:r>
              <a:rPr lang="en-US" dirty="0" err="1"/>
              <a:t>fullfilled</a:t>
            </a:r>
            <a:r>
              <a:rPr lang="en-US" dirty="0"/>
              <a:t>, the incoming tokens will be dropped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33203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this method better than the existing ones?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02342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method better than the existing ones?</a:t>
            </a:r>
          </a:p>
          <a:p>
            <a:endParaRPr lang="en-US" dirty="0"/>
          </a:p>
          <a:p>
            <a:r>
              <a:rPr lang="en-US" dirty="0"/>
              <a:t>Let’s see in the experiments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07437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experiments benchmarking the </a:t>
            </a:r>
            <a:r>
              <a:rPr lang="en-US" dirty="0" err="1"/>
              <a:t>streamLLM</a:t>
            </a:r>
            <a:r>
              <a:rPr lang="en-US" dirty="0"/>
              <a:t> and chunk sink on CEVAL and MMLU subset.</a:t>
            </a:r>
          </a:p>
          <a:p>
            <a:endParaRPr lang="en-US" dirty="0"/>
          </a:p>
          <a:p>
            <a:r>
              <a:rPr lang="en-US" dirty="0"/>
              <a:t>The x axis is the token </a:t>
            </a:r>
            <a:r>
              <a:rPr lang="en-US" dirty="0" err="1"/>
              <a:t>percenetage</a:t>
            </a:r>
            <a:r>
              <a:rPr lang="en-US" dirty="0"/>
              <a:t> of tokens kept in the inference, which also stands for the memory consumption</a:t>
            </a:r>
          </a:p>
          <a:p>
            <a:endParaRPr lang="en-US" dirty="0"/>
          </a:p>
          <a:p>
            <a:r>
              <a:rPr lang="en-US" dirty="0"/>
              <a:t>Since the chunk sink is static and </a:t>
            </a:r>
            <a:r>
              <a:rPr lang="en-US" dirty="0" err="1"/>
              <a:t>streamLLM</a:t>
            </a:r>
            <a:r>
              <a:rPr lang="en-US" dirty="0"/>
              <a:t> is dynamic, we did not compare the speed here, because it’s unfair for the </a:t>
            </a:r>
            <a:r>
              <a:rPr lang="en-US" dirty="0" err="1"/>
              <a:t>streamLLM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As long as we have a dynamic version, we could reach similar speed as the </a:t>
            </a:r>
            <a:r>
              <a:rPr lang="en-US" dirty="0" err="1"/>
              <a:t>streamLLM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94038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 left points are better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45815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method (which are orange cross here)</a:t>
            </a:r>
          </a:p>
          <a:p>
            <a:r>
              <a:rPr lang="en-US" dirty="0"/>
              <a:t>could achieve higher accuracy at the same memory consumption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1807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Chunk Sink reach the baseline, at token percentage around 0.5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Chunk Sink seems optimal compared to StreamLLM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9009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carried out the parameter sensitivity experiments for those methods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7574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we got some findings</a:t>
            </a:r>
          </a:p>
          <a:p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Chunk Sink</a:t>
            </a:r>
            <a:r>
              <a:rPr lang="en-US" dirty="0"/>
              <a:t>: The increase in chunk sink contribute little to the performance. It’s more sensitive to the window size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StreamLLM</a:t>
            </a:r>
            <a:r>
              <a:rPr lang="en-US" dirty="0"/>
              <a:t>: The StreamLLM is more sensitive to the sink size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6337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let’s conclude what we got and what we haven’t</a:t>
            </a:r>
            <a:endParaRPr lang="en-CH" dirty="0"/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48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applied the scaled dot product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3550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conclude what we got and what we haven’t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36375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the limitation</a:t>
            </a:r>
          </a:p>
          <a:p>
            <a:endParaRPr lang="en-US" dirty="0"/>
          </a:p>
          <a:p>
            <a:r>
              <a:rPr lang="en-US" dirty="0"/>
              <a:t>The chunk sink method is currently a static method which requires precomputation from attention matrix</a:t>
            </a:r>
          </a:p>
          <a:p>
            <a:endParaRPr lang="en-US" dirty="0"/>
          </a:p>
          <a:p>
            <a:r>
              <a:rPr lang="en-US" dirty="0"/>
              <a:t>And also, the chunk sink method is hard to apply it in batch inference, because for different sentences, the chunk is different.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60583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for the contribution,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conducted a detailed investigation of the attention matrix, uncovering four primary patterns.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proposed a novel approach, Chunk Sink, which achieves higher accuracy with minimal memory consumption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2926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for the future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should propose a stream version of peak detection to enable dynamic Chunk Sink.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also we should propose a method using all these four patterns we found in the attention matrix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637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thanks for your listening,</a:t>
            </a:r>
          </a:p>
          <a:p>
            <a:endParaRPr lang="en-US" dirty="0"/>
          </a:p>
          <a:p>
            <a:r>
              <a:rPr lang="en-US" dirty="0"/>
              <a:t>That’s the end of the presentation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48132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Too fast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Slides less populated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Talk about the content on the slides (e.g. Transformer VQ) , do not talk things that not on the slides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Compress content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34153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one want to apply LLM to specific task, </a:t>
            </a:r>
          </a:p>
          <a:p>
            <a:endParaRPr lang="en-US" dirty="0"/>
          </a:p>
          <a:p>
            <a:r>
              <a:rPr lang="en-US" dirty="0"/>
              <a:t>There are many methods could be used, can</a:t>
            </a:r>
          </a:p>
          <a:p>
            <a:endParaRPr lang="en-US" dirty="0"/>
          </a:p>
          <a:p>
            <a:r>
              <a:rPr lang="en-US" dirty="0"/>
              <a:t>Since the machine is limited, </a:t>
            </a:r>
          </a:p>
          <a:p>
            <a:endParaRPr lang="en-US" dirty="0"/>
          </a:p>
          <a:p>
            <a:r>
              <a:rPr lang="en-US" dirty="0"/>
              <a:t>For example, you only have your 24 GB 4090 </a:t>
            </a:r>
          </a:p>
          <a:p>
            <a:endParaRPr lang="en-US" dirty="0"/>
          </a:p>
          <a:p>
            <a:r>
              <a:rPr lang="en-US" dirty="0"/>
              <a:t>But you still want your ai assistant to remember what you said in the past few  days.</a:t>
            </a:r>
          </a:p>
          <a:p>
            <a:endParaRPr lang="en-US" dirty="0"/>
          </a:p>
          <a:p>
            <a:r>
              <a:rPr lang="en-US" dirty="0"/>
              <a:t>There are many existing solutions.</a:t>
            </a:r>
          </a:p>
          <a:p>
            <a:endParaRPr lang="en-US" dirty="0"/>
          </a:p>
          <a:p>
            <a:r>
              <a:rPr lang="en-US" dirty="0"/>
              <a:t>On the left side, you could train a new model like Mamba to get rid  of the </a:t>
            </a:r>
            <a:r>
              <a:rPr lang="en-US" dirty="0" err="1"/>
              <a:t>kvcache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 the right side, you could use methods like Retrieval Augmented Generation to select the most relevant context instead of using all of them.</a:t>
            </a:r>
          </a:p>
          <a:p>
            <a:endParaRPr lang="en-US" dirty="0"/>
          </a:p>
          <a:p>
            <a:r>
              <a:rPr lang="en-US" dirty="0"/>
              <a:t>However, keep in mind that there is a trade-off between the cost and efficiency.</a:t>
            </a:r>
          </a:p>
          <a:p>
            <a:endParaRPr lang="en-US" dirty="0"/>
          </a:p>
          <a:p>
            <a:r>
              <a:rPr lang="en-US" dirty="0"/>
              <a:t>We’ll talk about some examples in the next chapter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03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zh-CN" altLang="en-US" noProof="0"/>
              <a:t>单击图标添加表格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9.png"/><Relationship Id="rId3" Type="http://schemas.openxmlformats.org/officeDocument/2006/relationships/image" Target="../media/image48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9.png"/><Relationship Id="rId3" Type="http://schemas.openxmlformats.org/officeDocument/2006/relationships/image" Target="../media/image48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9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75.png"/><Relationship Id="rId21" Type="http://schemas.openxmlformats.org/officeDocument/2006/relationships/image" Target="../media/image73.png"/><Relationship Id="rId7" Type="http://schemas.openxmlformats.org/officeDocument/2006/relationships/image" Target="../media/image7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63.png"/><Relationship Id="rId5" Type="http://schemas.openxmlformats.org/officeDocument/2006/relationships/image" Target="../media/image7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7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tiktoke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Byte_pair_encodi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102.png"/><Relationship Id="rId7" Type="http://schemas.openxmlformats.org/officeDocument/2006/relationships/slide" Target="slide6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mailto:minchi@student.ethz.ch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Semantic Chunk Sparse Attention for Large Language Model</a:t>
            </a:r>
            <a:endParaRPr lang="de-CH" sz="2400" dirty="0"/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FFED6587-D39C-667D-F4B4-89D7877E4E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r="478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Mingyuan Chi</a:t>
            </a:r>
          </a:p>
          <a:p>
            <a:r>
              <a:rPr lang="de-DE" b="1" dirty="0"/>
              <a:t>Advisor: Prof.Dr. Torsten Hoefler, </a:t>
            </a:r>
          </a:p>
          <a:p>
            <a:r>
              <a:rPr lang="de-DE" b="1" dirty="0"/>
              <a:t>Dr. Maciej Besta, Dr. Grzegorz Kwasniews</a:t>
            </a:r>
          </a:p>
          <a:p>
            <a:r>
              <a:rPr lang="de-DE" dirty="0"/>
              <a:t>Master Thesis</a:t>
            </a:r>
          </a:p>
          <a:p>
            <a:r>
              <a:rPr lang="de-DE" dirty="0"/>
              <a:t>18. Sep 2024, Zürich</a:t>
            </a:r>
          </a:p>
          <a:p>
            <a:endParaRPr lang="de-DE" dirty="0"/>
          </a:p>
          <a:p>
            <a:r>
              <a:rPr lang="de-DE" dirty="0"/>
              <a:t>INTERAL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Department of Mathematics</a:t>
            </a:r>
            <a:br>
              <a:rPr lang="de-DE" dirty="0"/>
            </a:br>
            <a:r>
              <a:rPr lang="de-DE" dirty="0"/>
              <a:t>Computational Sci </a:t>
            </a:r>
            <a:r>
              <a:rPr lang="en-US" dirty="0"/>
              <a:t>&amp; Eng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2492C4-2954-5FB9-961F-692C59C931A1}"/>
                  </a:ext>
                </a:extLst>
              </p:cNvPr>
              <p:cNvSpPr/>
              <p:nvPr/>
            </p:nvSpPr>
            <p:spPr>
              <a:xfrm>
                <a:off x="4847168" y="180456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2492C4-2954-5FB9-961F-692C59C93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8" y="1804564"/>
                <a:ext cx="689332" cy="679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6F6B7C-5211-3A33-3D69-1DC6181704D9}"/>
                  </a:ext>
                </a:extLst>
              </p:cNvPr>
              <p:cNvSpPr/>
              <p:nvPr/>
            </p:nvSpPr>
            <p:spPr>
              <a:xfrm>
                <a:off x="4864992" y="257513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6F6B7C-5211-3A33-3D69-1DC618170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92" y="2575138"/>
                <a:ext cx="689332" cy="679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2E0116A-83E6-F6F7-280E-D3E1F911217A}"/>
                  </a:ext>
                </a:extLst>
              </p:cNvPr>
              <p:cNvSpPr/>
              <p:nvPr/>
            </p:nvSpPr>
            <p:spPr>
              <a:xfrm>
                <a:off x="4867533" y="337799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2E0116A-83E6-F6F7-280E-D3E1F911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33" y="3377998"/>
                <a:ext cx="689332" cy="679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149334-BA68-3BC6-FC85-B5A324B97E74}"/>
                  </a:ext>
                </a:extLst>
              </p:cNvPr>
              <p:cNvSpPr/>
              <p:nvPr/>
            </p:nvSpPr>
            <p:spPr>
              <a:xfrm>
                <a:off x="5639659" y="257513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149334-BA68-3BC6-FC85-B5A324B97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59" y="2575138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E319EF-8E0F-1A61-E769-F1312DFED7AC}"/>
                  </a:ext>
                </a:extLst>
              </p:cNvPr>
              <p:cNvSpPr/>
              <p:nvPr/>
            </p:nvSpPr>
            <p:spPr>
              <a:xfrm>
                <a:off x="5639659" y="3366529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E319EF-8E0F-1A61-E769-F1312DFE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59" y="3366529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607B58-65FD-1C6F-EBC0-C68F6ACC4D91}"/>
                  </a:ext>
                </a:extLst>
              </p:cNvPr>
              <p:cNvSpPr/>
              <p:nvPr/>
            </p:nvSpPr>
            <p:spPr>
              <a:xfrm>
                <a:off x="6445571" y="337799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607B58-65FD-1C6F-EBC0-C68F6ACC4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571" y="3377998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6BBCD3E-1D80-9BBF-056B-890100DE7450}"/>
                  </a:ext>
                </a:extLst>
              </p:cNvPr>
              <p:cNvSpPr txBox="1"/>
              <p:nvPr/>
            </p:nvSpPr>
            <p:spPr>
              <a:xfrm>
                <a:off x="6299521" y="2289416"/>
                <a:ext cx="292100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6BBCD3E-1D80-9BBF-056B-890100DE7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21" y="2289416"/>
                <a:ext cx="292100" cy="369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D0768A5-F5E3-A1C5-FAFA-7B51EC55BF3A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238E275-D9B8-3C58-FAA6-44CEED8B90EE}"/>
              </a:ext>
            </a:extLst>
          </p:cNvPr>
          <p:cNvSpPr/>
          <p:nvPr/>
        </p:nvSpPr>
        <p:spPr>
          <a:xfrm>
            <a:off x="4090325" y="179490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63BA92-5D86-E59A-006B-9F3185CB4675}"/>
              </a:ext>
            </a:extLst>
          </p:cNvPr>
          <p:cNvSpPr/>
          <p:nvPr/>
        </p:nvSpPr>
        <p:spPr>
          <a:xfrm>
            <a:off x="4090325" y="257733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DDE1A6-BCC0-FC5C-7258-1FB17FC2B90C}"/>
              </a:ext>
            </a:extLst>
          </p:cNvPr>
          <p:cNvSpPr/>
          <p:nvPr/>
        </p:nvSpPr>
        <p:spPr>
          <a:xfrm>
            <a:off x="4839457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21FCE4-7384-3F61-CC7D-2433F9CB3EF1}"/>
              </a:ext>
            </a:extLst>
          </p:cNvPr>
          <p:cNvSpPr/>
          <p:nvPr/>
        </p:nvSpPr>
        <p:spPr>
          <a:xfrm>
            <a:off x="564015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639646-A714-737A-05A0-CDCE1B9900AE}"/>
              </a:ext>
            </a:extLst>
          </p:cNvPr>
          <p:cNvSpPr/>
          <p:nvPr/>
        </p:nvSpPr>
        <p:spPr>
          <a:xfrm>
            <a:off x="643577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DE9B45F-308C-4C9E-2957-C2213F9BBCC9}"/>
                  </a:ext>
                </a:extLst>
              </p:cNvPr>
              <p:cNvSpPr txBox="1"/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DE9B45F-308C-4C9E-2957-C2213F9B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A10547-7573-8CEC-5F0B-5A0A74DC5830}"/>
                  </a:ext>
                </a:extLst>
              </p:cNvPr>
              <p:cNvSpPr txBox="1"/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A10547-7573-8CEC-5F0B-5A0A74DC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32C8458A-DF36-52EA-A045-AEC71C96723D}"/>
              </a:ext>
            </a:extLst>
          </p:cNvPr>
          <p:cNvSpPr/>
          <p:nvPr/>
        </p:nvSpPr>
        <p:spPr>
          <a:xfrm>
            <a:off x="4839457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DD50BB-7AC5-52B2-E5D5-A0C73CD21149}"/>
              </a:ext>
            </a:extLst>
          </p:cNvPr>
          <p:cNvSpPr/>
          <p:nvPr/>
        </p:nvSpPr>
        <p:spPr>
          <a:xfrm>
            <a:off x="5640156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29EB285-CE47-696E-079E-FEF10CB7E327}"/>
              </a:ext>
            </a:extLst>
          </p:cNvPr>
          <p:cNvSpPr/>
          <p:nvPr/>
        </p:nvSpPr>
        <p:spPr>
          <a:xfrm>
            <a:off x="6445571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8CF1B2A-545C-12E9-77B9-1E3C3F9CA498}"/>
                  </a:ext>
                </a:extLst>
              </p:cNvPr>
              <p:cNvSpPr txBox="1"/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8CF1B2A-545C-12E9-77B9-1E3C3F9CA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F0DE047A-BA03-8FB0-F0E7-D4F95665DB5A}"/>
              </a:ext>
            </a:extLst>
          </p:cNvPr>
          <p:cNvSpPr/>
          <p:nvPr/>
        </p:nvSpPr>
        <p:spPr>
          <a:xfrm>
            <a:off x="4090325" y="336652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D4762AA-7993-3AA2-4644-ACF8013195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39" name="!!mask">
            <a:extLst>
              <a:ext uri="{FF2B5EF4-FFF2-40B4-BE49-F238E27FC236}">
                <a16:creationId xmlns:a16="http://schemas.microsoft.com/office/drawing/2014/main" id="{9AFCC236-25B9-0C2A-3201-8EFC272A841C}"/>
              </a:ext>
            </a:extLst>
          </p:cNvPr>
          <p:cNvSpPr/>
          <p:nvPr/>
        </p:nvSpPr>
        <p:spPr>
          <a:xfrm>
            <a:off x="1728029" y="4165079"/>
            <a:ext cx="9048827" cy="2161429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809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100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74DAD-830F-D4F0-9F4E-5FA4837D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218"/>
            <a:ext cx="12192000" cy="57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9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101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B87F01-38C5-07B0-DD32-E1B667CA4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193"/>
            <a:ext cx="12192000" cy="57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57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102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3EF1D3-F61A-194B-BAF3-FF0140CB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143"/>
            <a:ext cx="12192000" cy="57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70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103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750F7-4C2D-F052-C1F2-75E538ABF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218"/>
            <a:ext cx="12192000" cy="57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543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104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BE25B5-BF51-3156-BE61-766E5F88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268"/>
            <a:ext cx="12192000" cy="58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97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105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B8B6B-0566-EAE6-629B-230DAC5B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293"/>
            <a:ext cx="12192000" cy="58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2492C4-2954-5FB9-961F-692C59C931A1}"/>
                  </a:ext>
                </a:extLst>
              </p:cNvPr>
              <p:cNvSpPr/>
              <p:nvPr/>
            </p:nvSpPr>
            <p:spPr>
              <a:xfrm>
                <a:off x="4863397" y="179247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2492C4-2954-5FB9-961F-692C59C93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397" y="1792474"/>
                <a:ext cx="689332" cy="679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6F6B7C-5211-3A33-3D69-1DC6181704D9}"/>
                  </a:ext>
                </a:extLst>
              </p:cNvPr>
              <p:cNvSpPr/>
              <p:nvPr/>
            </p:nvSpPr>
            <p:spPr>
              <a:xfrm>
                <a:off x="4863397" y="257513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76F6B7C-5211-3A33-3D69-1DC618170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397" y="2575138"/>
                <a:ext cx="689332" cy="679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2E0116A-83E6-F6F7-280E-D3E1F911217A}"/>
                  </a:ext>
                </a:extLst>
              </p:cNvPr>
              <p:cNvSpPr/>
              <p:nvPr/>
            </p:nvSpPr>
            <p:spPr>
              <a:xfrm>
                <a:off x="4872657" y="33653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2E0116A-83E6-F6F7-280E-D3E1F911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657" y="3365311"/>
                <a:ext cx="689332" cy="679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149334-BA68-3BC6-FC85-B5A324B97E74}"/>
                  </a:ext>
                </a:extLst>
              </p:cNvPr>
              <p:cNvSpPr/>
              <p:nvPr/>
            </p:nvSpPr>
            <p:spPr>
              <a:xfrm>
                <a:off x="5649289" y="257188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149334-BA68-3BC6-FC85-B5A324B97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89" y="2571884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E319EF-8E0F-1A61-E769-F1312DFED7AC}"/>
                  </a:ext>
                </a:extLst>
              </p:cNvPr>
              <p:cNvSpPr/>
              <p:nvPr/>
            </p:nvSpPr>
            <p:spPr>
              <a:xfrm>
                <a:off x="5653765" y="3371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E319EF-8E0F-1A61-E769-F1312DFE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765" y="3371983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607B58-65FD-1C6F-EBC0-C68F6ACC4D91}"/>
                  </a:ext>
                </a:extLst>
              </p:cNvPr>
              <p:cNvSpPr/>
              <p:nvPr/>
            </p:nvSpPr>
            <p:spPr>
              <a:xfrm>
                <a:off x="6444343" y="337607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607B58-65FD-1C6F-EBC0-C68F6ACC4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43" y="3376078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30F6446-95E6-46E9-E6A6-F763ECB5870C}"/>
              </a:ext>
            </a:extLst>
          </p:cNvPr>
          <p:cNvCxnSpPr>
            <a:cxnSpLocks/>
          </p:cNvCxnSpPr>
          <p:nvPr/>
        </p:nvCxnSpPr>
        <p:spPr>
          <a:xfrm>
            <a:off x="4792357" y="4114801"/>
            <a:ext cx="25307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6E177C8-26F0-0BCF-87B5-D1ACAC99B423}"/>
              </a:ext>
            </a:extLst>
          </p:cNvPr>
          <p:cNvSpPr txBox="1"/>
          <p:nvPr/>
        </p:nvSpPr>
        <p:spPr>
          <a:xfrm>
            <a:off x="7411684" y="377880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5095F31-0AA5-28EF-B382-DBF635F6A377}"/>
                  </a:ext>
                </a:extLst>
              </p:cNvPr>
              <p:cNvSpPr txBox="1"/>
              <p:nvPr/>
            </p:nvSpPr>
            <p:spPr>
              <a:xfrm>
                <a:off x="6335214" y="2230440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5095F31-0AA5-28EF-B382-DBF635F6A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214" y="2230440"/>
                <a:ext cx="292100" cy="369332"/>
              </a:xfrm>
              <a:prstGeom prst="rect">
                <a:avLst/>
              </a:prstGeom>
              <a:blipFill>
                <a:blip r:embed="rId9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AD818441-1F6C-A8CC-2FD2-6D7291497DDB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8CB2024-946E-2414-8E5B-C5BF0D7E008C}"/>
              </a:ext>
            </a:extLst>
          </p:cNvPr>
          <p:cNvSpPr/>
          <p:nvPr/>
        </p:nvSpPr>
        <p:spPr>
          <a:xfrm>
            <a:off x="4090325" y="179490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6D90FE1-5B23-F8B9-8279-508DE6DE11AE}"/>
              </a:ext>
            </a:extLst>
          </p:cNvPr>
          <p:cNvSpPr/>
          <p:nvPr/>
        </p:nvSpPr>
        <p:spPr>
          <a:xfrm>
            <a:off x="4090325" y="257733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A1C40F3-290A-C29F-6C21-6A25077B7136}"/>
              </a:ext>
            </a:extLst>
          </p:cNvPr>
          <p:cNvSpPr/>
          <p:nvPr/>
        </p:nvSpPr>
        <p:spPr>
          <a:xfrm>
            <a:off x="4839457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D686A2C-A77B-655F-269D-F23C8D6A25B9}"/>
              </a:ext>
            </a:extLst>
          </p:cNvPr>
          <p:cNvSpPr/>
          <p:nvPr/>
        </p:nvSpPr>
        <p:spPr>
          <a:xfrm>
            <a:off x="564015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C6F5935-2656-8381-4B5B-1847293937E1}"/>
              </a:ext>
            </a:extLst>
          </p:cNvPr>
          <p:cNvSpPr/>
          <p:nvPr/>
        </p:nvSpPr>
        <p:spPr>
          <a:xfrm>
            <a:off x="643577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ED377AC-9BCE-6DA1-0C00-A65F6A2BE838}"/>
                  </a:ext>
                </a:extLst>
              </p:cNvPr>
              <p:cNvSpPr txBox="1"/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ED377AC-9BCE-6DA1-0C00-A65F6A2BE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1A6B06-F110-9414-D3FE-0063C05D7ABC}"/>
                  </a:ext>
                </a:extLst>
              </p:cNvPr>
              <p:cNvSpPr txBox="1"/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1A6B06-F110-9414-D3FE-0063C05D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BDEC82D3-337F-5B7F-4848-7B7AC48A2152}"/>
              </a:ext>
            </a:extLst>
          </p:cNvPr>
          <p:cNvSpPr/>
          <p:nvPr/>
        </p:nvSpPr>
        <p:spPr>
          <a:xfrm>
            <a:off x="4839457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C402AC2-6D08-A37A-E773-3CF0BCEC6732}"/>
              </a:ext>
            </a:extLst>
          </p:cNvPr>
          <p:cNvSpPr/>
          <p:nvPr/>
        </p:nvSpPr>
        <p:spPr>
          <a:xfrm>
            <a:off x="5640156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46AA410-F49A-F7D1-21E6-3D81BE905AB6}"/>
              </a:ext>
            </a:extLst>
          </p:cNvPr>
          <p:cNvSpPr/>
          <p:nvPr/>
        </p:nvSpPr>
        <p:spPr>
          <a:xfrm>
            <a:off x="6445571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EEB12CF-58A1-2867-C9D7-3E88E2044782}"/>
                  </a:ext>
                </a:extLst>
              </p:cNvPr>
              <p:cNvSpPr txBox="1"/>
              <p:nvPr/>
            </p:nvSpPr>
            <p:spPr>
              <a:xfrm>
                <a:off x="4434991" y="460505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EEB12CF-58A1-2867-C9D7-3E88E204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91" y="460505"/>
                <a:ext cx="503164" cy="3694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CC53A1EC-EE0F-6446-0BD2-1228DCE84547}"/>
              </a:ext>
            </a:extLst>
          </p:cNvPr>
          <p:cNvSpPr/>
          <p:nvPr/>
        </p:nvSpPr>
        <p:spPr>
          <a:xfrm>
            <a:off x="4090325" y="336652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F8336ED0-BD31-E6AA-47A1-C678F8CAD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72" name="!!mask">
            <a:extLst>
              <a:ext uri="{FF2B5EF4-FFF2-40B4-BE49-F238E27FC236}">
                <a16:creationId xmlns:a16="http://schemas.microsoft.com/office/drawing/2014/main" id="{0D3E3314-BB64-A9BB-62C7-14212F0875B9}"/>
              </a:ext>
            </a:extLst>
          </p:cNvPr>
          <p:cNvSpPr/>
          <p:nvPr/>
        </p:nvSpPr>
        <p:spPr>
          <a:xfrm>
            <a:off x="1728029" y="4165079"/>
            <a:ext cx="9048827" cy="2161429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012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BE03F-D7C1-A9E1-05ED-1873BDC5C4CB}"/>
              </a:ext>
            </a:extLst>
          </p:cNvPr>
          <p:cNvSpPr/>
          <p:nvPr/>
        </p:nvSpPr>
        <p:spPr>
          <a:xfrm>
            <a:off x="4065090" y="1797902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04DAC-AB51-F26D-EBC4-33CEE134027A}"/>
              </a:ext>
            </a:extLst>
          </p:cNvPr>
          <p:cNvSpPr/>
          <p:nvPr/>
        </p:nvSpPr>
        <p:spPr>
          <a:xfrm>
            <a:off x="4063822" y="2597241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CDE3-63F2-0061-934D-1F811B8BB742}"/>
              </a:ext>
            </a:extLst>
          </p:cNvPr>
          <p:cNvSpPr/>
          <p:nvPr/>
        </p:nvSpPr>
        <p:spPr>
          <a:xfrm>
            <a:off x="4060763" y="338794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682412-3D05-A22E-466F-422BA5D8DEDE}"/>
              </a:ext>
            </a:extLst>
          </p:cNvPr>
          <p:cNvSpPr/>
          <p:nvPr/>
        </p:nvSpPr>
        <p:spPr>
          <a:xfrm>
            <a:off x="4853588" y="1022654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0D638-01B9-0829-BE8B-3FCD5C7A2976}"/>
              </a:ext>
            </a:extLst>
          </p:cNvPr>
          <p:cNvSpPr/>
          <p:nvPr/>
        </p:nvSpPr>
        <p:spPr>
          <a:xfrm>
            <a:off x="5635065" y="1024360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598A31-632E-DA68-8F23-6C20A07A8C3E}"/>
              </a:ext>
            </a:extLst>
          </p:cNvPr>
          <p:cNvSpPr/>
          <p:nvPr/>
        </p:nvSpPr>
        <p:spPr>
          <a:xfrm>
            <a:off x="6445042" y="102432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E87FD8-0FCB-A84D-7513-69309E3A3E2F}"/>
              </a:ext>
            </a:extLst>
          </p:cNvPr>
          <p:cNvSpPr/>
          <p:nvPr/>
        </p:nvSpPr>
        <p:spPr>
          <a:xfrm>
            <a:off x="5624826" y="26605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18140-9890-7A31-DC87-F3DA70C97DE3}"/>
              </a:ext>
            </a:extLst>
          </p:cNvPr>
          <p:cNvSpPr/>
          <p:nvPr/>
        </p:nvSpPr>
        <p:spPr>
          <a:xfrm>
            <a:off x="6435378" y="26710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!!q_I">
                <a:extLst>
                  <a:ext uri="{FF2B5EF4-FFF2-40B4-BE49-F238E27FC236}">
                    <a16:creationId xmlns:a16="http://schemas.microsoft.com/office/drawing/2014/main" id="{F20E6BCE-DBDA-C95E-7AF5-A3ADAF95ADA0}"/>
                  </a:ext>
                </a:extLst>
              </p:cNvPr>
              <p:cNvSpPr/>
              <p:nvPr/>
            </p:nvSpPr>
            <p:spPr>
              <a:xfrm>
                <a:off x="7199763" y="1791437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!!q_I">
                <a:extLst>
                  <a:ext uri="{FF2B5EF4-FFF2-40B4-BE49-F238E27FC236}">
                    <a16:creationId xmlns:a16="http://schemas.microsoft.com/office/drawing/2014/main" id="{F20E6BCE-DBDA-C95E-7AF5-A3ADAF95A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63" y="1791437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 l="-96522" t="-99115" r="-67826" b="-142478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q_study">
                <a:extLst>
                  <a:ext uri="{FF2B5EF4-FFF2-40B4-BE49-F238E27FC236}">
                    <a16:creationId xmlns:a16="http://schemas.microsoft.com/office/drawing/2014/main" id="{B5BA007F-DF30-B46F-C74F-37499B108896}"/>
                  </a:ext>
                </a:extLst>
              </p:cNvPr>
              <p:cNvSpPr/>
              <p:nvPr/>
            </p:nvSpPr>
            <p:spPr>
              <a:xfrm>
                <a:off x="7199763" y="2555497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!!q_study">
                <a:extLst>
                  <a:ext uri="{FF2B5EF4-FFF2-40B4-BE49-F238E27FC236}">
                    <a16:creationId xmlns:a16="http://schemas.microsoft.com/office/drawing/2014/main" id="{B5BA007F-DF30-B46F-C74F-37499B108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63" y="2555497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 l="-7826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!!q_at">
                <a:extLst>
                  <a:ext uri="{FF2B5EF4-FFF2-40B4-BE49-F238E27FC236}">
                    <a16:creationId xmlns:a16="http://schemas.microsoft.com/office/drawing/2014/main" id="{5D649E6C-CE26-FB5D-72DB-533D1AC7DD9C}"/>
                  </a:ext>
                </a:extLst>
              </p:cNvPr>
              <p:cNvSpPr/>
              <p:nvPr/>
            </p:nvSpPr>
            <p:spPr>
              <a:xfrm>
                <a:off x="7210234" y="3368864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!!q_at">
                <a:extLst>
                  <a:ext uri="{FF2B5EF4-FFF2-40B4-BE49-F238E27FC236}">
                    <a16:creationId xmlns:a16="http://schemas.microsoft.com/office/drawing/2014/main" id="{5D649E6C-CE26-FB5D-72DB-533D1AC7D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234" y="3368864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 l="-97391" t="-100000" r="-66957" b="-141593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1F6FCB-A745-C797-0A55-AD39552F31B9}"/>
                  </a:ext>
                </a:extLst>
              </p:cNvPr>
              <p:cNvSpPr/>
              <p:nvPr/>
            </p:nvSpPr>
            <p:spPr>
              <a:xfrm>
                <a:off x="4844125" y="1803825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1F6FCB-A745-C797-0A55-AD39552F3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125" y="1803825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13C4721-5901-F2B3-709B-16AA1FBEAF1F}"/>
                  </a:ext>
                </a:extLst>
              </p:cNvPr>
              <p:cNvSpPr/>
              <p:nvPr/>
            </p:nvSpPr>
            <p:spPr>
              <a:xfrm>
                <a:off x="4854003" y="2601067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13C4721-5901-F2B3-709B-16AA1FBEA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03" y="2601067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F2317EA-3F1E-E678-AC87-FE2ADBEF783F}"/>
                  </a:ext>
                </a:extLst>
              </p:cNvPr>
              <p:cNvSpPr/>
              <p:nvPr/>
            </p:nvSpPr>
            <p:spPr>
              <a:xfrm>
                <a:off x="4860854" y="338497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F2317EA-3F1E-E678-AC87-FE2ADBEF7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54" y="3384976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993BAAF-5C10-382C-D1AC-7B9B7605ED73}"/>
                  </a:ext>
                </a:extLst>
              </p:cNvPr>
              <p:cNvSpPr/>
              <p:nvPr/>
            </p:nvSpPr>
            <p:spPr>
              <a:xfrm>
                <a:off x="5642206" y="2579450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993BAAF-5C10-382C-D1AC-7B9B7605E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206" y="2579450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007E59-CCF6-3A43-B317-9C82DFA521B1}"/>
                  </a:ext>
                </a:extLst>
              </p:cNvPr>
              <p:cNvSpPr/>
              <p:nvPr/>
            </p:nvSpPr>
            <p:spPr>
              <a:xfrm>
                <a:off x="5635304" y="337129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007E59-CCF6-3A43-B317-9C82DFA52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04" y="3371296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B4FEC68-80C4-3A29-BD7A-7EFD7E514B5A}"/>
                  </a:ext>
                </a:extLst>
              </p:cNvPr>
              <p:cNvSpPr/>
              <p:nvPr/>
            </p:nvSpPr>
            <p:spPr>
              <a:xfrm>
                <a:off x="6437260" y="3369365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B4FEC68-80C4-3A29-BD7A-7EFD7E514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60" y="3369365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C4F070B-6C01-EAF4-A933-789D7F41E33A}"/>
                  </a:ext>
                </a:extLst>
              </p:cNvPr>
              <p:cNvSpPr txBox="1"/>
              <p:nvPr/>
            </p:nvSpPr>
            <p:spPr>
              <a:xfrm>
                <a:off x="6218332" y="2284816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C4F070B-6C01-EAF4-A933-789D7F41E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32" y="2284816"/>
                <a:ext cx="292100" cy="369332"/>
              </a:xfrm>
              <a:prstGeom prst="rect">
                <a:avLst/>
              </a:prstGeom>
              <a:blipFill>
                <a:blip r:embed="rId15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295B15DA-0A00-B277-5329-4688F8A1BB56}"/>
              </a:ext>
            </a:extLst>
          </p:cNvPr>
          <p:cNvSpPr/>
          <p:nvPr/>
        </p:nvSpPr>
        <p:spPr>
          <a:xfrm>
            <a:off x="4853285" y="262807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96D2818C-77EB-6A71-1515-14A9BCCCE216}"/>
              </a:ext>
            </a:extLst>
          </p:cNvPr>
          <p:cNvCxnSpPr>
            <a:cxnSpLocks/>
            <a:stCxn id="35" idx="2"/>
            <a:endCxn id="25" idx="1"/>
          </p:cNvCxnSpPr>
          <p:nvPr/>
        </p:nvCxnSpPr>
        <p:spPr>
          <a:xfrm rot="16200000" flipH="1">
            <a:off x="5604352" y="535646"/>
            <a:ext cx="1189010" cy="2001812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160B946-A917-7FE9-2645-83991870FA4B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 flipV="1">
            <a:off x="5533457" y="2131057"/>
            <a:ext cx="1666306" cy="123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D9367FB3-4E2E-8152-447E-A5630192BFB6}"/>
              </a:ext>
            </a:extLst>
          </p:cNvPr>
          <p:cNvCxnSpPr>
            <a:cxnSpLocks/>
            <a:stCxn id="35" idx="2"/>
            <a:endCxn id="26" idx="1"/>
          </p:cNvCxnSpPr>
          <p:nvPr/>
        </p:nvCxnSpPr>
        <p:spPr>
          <a:xfrm rot="16200000" flipH="1">
            <a:off x="5222322" y="917676"/>
            <a:ext cx="1953070" cy="2001812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E5CCC59-9659-E634-5D62-ABF508086C6E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5543335" y="2895117"/>
            <a:ext cx="1656428" cy="455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47ACF732-3D9C-8225-83AF-469C61D77817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5609716" y="1305069"/>
            <a:ext cx="1949823" cy="1230271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77D4475-C110-8A83-2BC7-35163C1FAD0E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6331538" y="2895117"/>
            <a:ext cx="868225" cy="239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8505C5B6-B39D-4C04-D980-DDEEF76EB7D0}"/>
              </a:ext>
            </a:extLst>
          </p:cNvPr>
          <p:cNvCxnSpPr>
            <a:cxnSpLocks/>
            <a:stCxn id="35" idx="2"/>
            <a:endCxn id="27" idx="1"/>
          </p:cNvCxnSpPr>
          <p:nvPr/>
        </p:nvCxnSpPr>
        <p:spPr>
          <a:xfrm rot="16200000" flipH="1">
            <a:off x="4820874" y="1319123"/>
            <a:ext cx="2766437" cy="2012283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2C46814A-5157-651D-03EE-78623265F353}"/>
              </a:ext>
            </a:extLst>
          </p:cNvPr>
          <p:cNvCxnSpPr>
            <a:cxnSpLocks/>
            <a:stCxn id="21" idx="2"/>
            <a:endCxn id="27" idx="1"/>
          </p:cNvCxnSpPr>
          <p:nvPr/>
        </p:nvCxnSpPr>
        <p:spPr>
          <a:xfrm rot="16200000" flipH="1">
            <a:off x="5208268" y="1706518"/>
            <a:ext cx="2763190" cy="1240742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7D3BA4FC-68BE-CAEA-491D-2D8C99109B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14068" y="2094226"/>
            <a:ext cx="2762143" cy="430190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F7BA58-2382-2550-EB2A-66726717788B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5550186" y="3708484"/>
            <a:ext cx="1660048" cy="161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C48310E-893D-F6A7-6F00-6AC3D083A35A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6324636" y="3708484"/>
            <a:ext cx="885598" cy="24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82C0EDE-5A2C-C934-EFBB-2472829FAD86}"/>
              </a:ext>
            </a:extLst>
          </p:cNvPr>
          <p:cNvCxnSpPr>
            <a:cxnSpLocks/>
            <a:stCxn id="33" idx="3"/>
            <a:endCxn id="27" idx="1"/>
          </p:cNvCxnSpPr>
          <p:nvPr/>
        </p:nvCxnSpPr>
        <p:spPr>
          <a:xfrm flipV="1">
            <a:off x="7126592" y="3708484"/>
            <a:ext cx="83642" cy="50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03E65E74-29DB-0EEE-128C-CA185B85D674}"/>
              </a:ext>
            </a:extLst>
          </p:cNvPr>
          <p:cNvSpPr/>
          <p:nvPr/>
        </p:nvSpPr>
        <p:spPr>
          <a:xfrm>
            <a:off x="4082125" y="7054703"/>
            <a:ext cx="2274267" cy="6449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FFN+linear</a:t>
            </a:r>
            <a:endParaRPr lang="en-CH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C54417E-E2BE-AC63-7BB3-1387646DDA6E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39811BF-A8B1-7A91-2B18-E206BB8C59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77" name="!!mask">
            <a:extLst>
              <a:ext uri="{FF2B5EF4-FFF2-40B4-BE49-F238E27FC236}">
                <a16:creationId xmlns:a16="http://schemas.microsoft.com/office/drawing/2014/main" id="{FE666814-0573-E809-45D8-8A2937999CE9}"/>
              </a:ext>
            </a:extLst>
          </p:cNvPr>
          <p:cNvSpPr/>
          <p:nvPr/>
        </p:nvSpPr>
        <p:spPr>
          <a:xfrm>
            <a:off x="1728029" y="4165079"/>
            <a:ext cx="9048827" cy="2161429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25B9C3-6607-2184-2A70-327CC9732075}"/>
                  </a:ext>
                </a:extLst>
              </p:cNvPr>
              <p:cNvSpPr txBox="1"/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25B9C3-6607-2184-2A70-327CC973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524EF23-A9AE-029E-BE37-8BFE31DECB89}"/>
                  </a:ext>
                </a:extLst>
              </p:cNvPr>
              <p:cNvSpPr txBox="1"/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524EF23-A9AE-029E-BE37-8BFE31DE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055356-8087-906F-399D-B717DDF61709}"/>
                  </a:ext>
                </a:extLst>
              </p:cNvPr>
              <p:cNvSpPr txBox="1"/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055356-8087-906F-399D-B717DDF61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B26B3F-628E-4BF0-AF6E-543869FAF3A4}"/>
              </a:ext>
            </a:extLst>
          </p:cNvPr>
          <p:cNvSpPr/>
          <p:nvPr/>
        </p:nvSpPr>
        <p:spPr>
          <a:xfrm>
            <a:off x="3612487" y="181453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21DED7-3B64-9EB0-A103-A733D5E84257}"/>
              </a:ext>
            </a:extLst>
          </p:cNvPr>
          <p:cNvSpPr/>
          <p:nvPr/>
        </p:nvSpPr>
        <p:spPr>
          <a:xfrm>
            <a:off x="3604118" y="2614631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DEF053-E41D-8404-5019-D7B8668D2776}"/>
              </a:ext>
            </a:extLst>
          </p:cNvPr>
          <p:cNvSpPr/>
          <p:nvPr/>
        </p:nvSpPr>
        <p:spPr>
          <a:xfrm>
            <a:off x="3603572" y="3406684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D3982A-8F21-C0EF-6DAD-8FB61EB12C47}"/>
              </a:ext>
            </a:extLst>
          </p:cNvPr>
          <p:cNvSpPr/>
          <p:nvPr/>
        </p:nvSpPr>
        <p:spPr>
          <a:xfrm>
            <a:off x="4401906" y="1039833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2E4E5F-8C43-F90A-CC61-4C512EC73155}"/>
              </a:ext>
            </a:extLst>
          </p:cNvPr>
          <p:cNvSpPr/>
          <p:nvPr/>
        </p:nvSpPr>
        <p:spPr>
          <a:xfrm>
            <a:off x="5202006" y="1043006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BABF54-D667-59CD-72F7-DC49F6D160E4}"/>
              </a:ext>
            </a:extLst>
          </p:cNvPr>
          <p:cNvSpPr/>
          <p:nvPr/>
        </p:nvSpPr>
        <p:spPr>
          <a:xfrm>
            <a:off x="5995756" y="1036640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4E1604-1254-9599-FDC3-BAEE1AA8E421}"/>
                  </a:ext>
                </a:extLst>
              </p:cNvPr>
              <p:cNvSpPr txBox="1"/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4E1604-1254-9599-FDC3-BAEE1AA8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699F871-E6E6-0E02-B76C-D656D21E1488}"/>
                  </a:ext>
                </a:extLst>
              </p:cNvPr>
              <p:cNvSpPr txBox="1"/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699F871-E6E6-0E02-B76C-D656D21E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2C60B272-FE2D-4061-CB4A-1F1730F4BCC3}"/>
              </a:ext>
            </a:extLst>
          </p:cNvPr>
          <p:cNvSpPr/>
          <p:nvPr/>
        </p:nvSpPr>
        <p:spPr>
          <a:xfrm>
            <a:off x="4411295" y="26989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434BB8-FE7A-DA1A-65CE-073EE88A141D}"/>
              </a:ext>
            </a:extLst>
          </p:cNvPr>
          <p:cNvSpPr/>
          <p:nvPr/>
        </p:nvSpPr>
        <p:spPr>
          <a:xfrm>
            <a:off x="5200946" y="262493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59C237-9BAC-5C22-E198-B75385303F46}"/>
              </a:ext>
            </a:extLst>
          </p:cNvPr>
          <p:cNvSpPr/>
          <p:nvPr/>
        </p:nvSpPr>
        <p:spPr>
          <a:xfrm>
            <a:off x="5992445" y="26035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A8E4C4E-71EE-314F-D8E1-4C91F6BF42F9}"/>
                  </a:ext>
                </a:extLst>
              </p:cNvPr>
              <p:cNvSpPr txBox="1"/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A8E4C4E-71EE-314F-D8E1-4C91F6BF4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!!q_I">
                <a:extLst>
                  <a:ext uri="{FF2B5EF4-FFF2-40B4-BE49-F238E27FC236}">
                    <a16:creationId xmlns:a16="http://schemas.microsoft.com/office/drawing/2014/main" id="{532F066D-11E4-0463-B73C-B970C82D60A8}"/>
                  </a:ext>
                </a:extLst>
              </p:cNvPr>
              <p:cNvSpPr/>
              <p:nvPr/>
            </p:nvSpPr>
            <p:spPr>
              <a:xfrm>
                <a:off x="6804687" y="1834572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!!q_I">
                <a:extLst>
                  <a:ext uri="{FF2B5EF4-FFF2-40B4-BE49-F238E27FC236}">
                    <a16:creationId xmlns:a16="http://schemas.microsoft.com/office/drawing/2014/main" id="{532F066D-11E4-0463-B73C-B970C82D6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687" y="1834572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 l="-96522" t="-99115" r="-67826" b="-142478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!!q_study">
                <a:extLst>
                  <a:ext uri="{FF2B5EF4-FFF2-40B4-BE49-F238E27FC236}">
                    <a16:creationId xmlns:a16="http://schemas.microsoft.com/office/drawing/2014/main" id="{59452E6E-4C3C-347D-05FB-95F0CCBA4DAD}"/>
                  </a:ext>
                </a:extLst>
              </p:cNvPr>
              <p:cNvSpPr/>
              <p:nvPr/>
            </p:nvSpPr>
            <p:spPr>
              <a:xfrm>
                <a:off x="6809018" y="2621970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!!q_study">
                <a:extLst>
                  <a:ext uri="{FF2B5EF4-FFF2-40B4-BE49-F238E27FC236}">
                    <a16:creationId xmlns:a16="http://schemas.microsoft.com/office/drawing/2014/main" id="{59452E6E-4C3C-347D-05FB-95F0CCBA4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18" y="2621970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 l="-8696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!!q_at">
                <a:extLst>
                  <a:ext uri="{FF2B5EF4-FFF2-40B4-BE49-F238E27FC236}">
                    <a16:creationId xmlns:a16="http://schemas.microsoft.com/office/drawing/2014/main" id="{94D055F1-17DA-0CD2-440C-0E3A59AE9834}"/>
                  </a:ext>
                </a:extLst>
              </p:cNvPr>
              <p:cNvSpPr/>
              <p:nvPr/>
            </p:nvSpPr>
            <p:spPr>
              <a:xfrm>
                <a:off x="6802122" y="3380586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!!q_at">
                <a:extLst>
                  <a:ext uri="{FF2B5EF4-FFF2-40B4-BE49-F238E27FC236}">
                    <a16:creationId xmlns:a16="http://schemas.microsoft.com/office/drawing/2014/main" id="{94D055F1-17DA-0CD2-440C-0E3A59AE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22" y="3380586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 l="-96522" t="-100000" r="-67826" b="-141593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DA62292-C06F-46D1-32D3-4AB9B77EF17C}"/>
                  </a:ext>
                </a:extLst>
              </p:cNvPr>
              <p:cNvSpPr/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DA62292-C06F-46D1-32D3-4AB9B77EF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50EADD-E9D9-E60F-0591-EBF75F9B6932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50EADD-E9D9-E60F-0591-EBF75F9B6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DE0BF67-D166-7BB5-3A57-74537828F43C}"/>
                  </a:ext>
                </a:extLst>
              </p:cNvPr>
              <p:cNvSpPr/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DE0BF67-D166-7BB5-3A57-74537828F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EFBECDB-8555-292A-5915-51D1FFE41DEB}"/>
                  </a:ext>
                </a:extLst>
              </p:cNvPr>
              <p:cNvSpPr/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EFBECDB-8555-292A-5915-51D1FFE41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8DC76CA-2BB9-1076-32D1-28CB3FE46356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8DC76CA-2BB9-1076-32D1-28CB3FE4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A7F759E-E8CD-78FE-3B8A-E1F54295DD20}"/>
                  </a:ext>
                </a:extLst>
              </p:cNvPr>
              <p:cNvSpPr/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A7F759E-E8CD-78FE-3B8A-E1F54295D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F5E32F3-056D-E14D-466D-174B7EEC1B06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F5E32F3-056D-E14D-466D-174B7EEC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5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DADF8271-D508-EB81-8338-387124161DDE}"/>
              </a:ext>
            </a:extLst>
          </p:cNvPr>
          <p:cNvSpPr/>
          <p:nvPr/>
        </p:nvSpPr>
        <p:spPr>
          <a:xfrm>
            <a:off x="4413546" y="268770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F32D4B2-355E-AD6C-DFD1-C8AC0CE499D7}"/>
              </a:ext>
            </a:extLst>
          </p:cNvPr>
          <p:cNvSpPr/>
          <p:nvPr/>
        </p:nvSpPr>
        <p:spPr>
          <a:xfrm>
            <a:off x="7899099" y="1722246"/>
            <a:ext cx="858340" cy="2462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</a:t>
            </a:r>
            <a:endParaRPr lang="en-CH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FBEAB91-1509-7AA4-2E30-1A91613EE99B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324BC3-E621-8EC3-3B8B-EEF2A8C637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6267DD1-B001-296A-9FB0-8EB8F7341D89}"/>
              </a:ext>
            </a:extLst>
          </p:cNvPr>
          <p:cNvSpPr/>
          <p:nvPr/>
        </p:nvSpPr>
        <p:spPr>
          <a:xfrm>
            <a:off x="1245555" y="4262999"/>
            <a:ext cx="9493779" cy="2226702"/>
          </a:xfrm>
          <a:custGeom>
            <a:avLst/>
            <a:gdLst>
              <a:gd name="connsiteX0" fmla="*/ 0 w 11876400"/>
              <a:gd name="connsiteY0" fmla="*/ 0 h 3189600"/>
              <a:gd name="connsiteX1" fmla="*/ 11876400 w 11876400"/>
              <a:gd name="connsiteY1" fmla="*/ 0 h 3189600"/>
              <a:gd name="connsiteX2" fmla="*/ 11876400 w 11876400"/>
              <a:gd name="connsiteY2" fmla="*/ 76200 h 3189600"/>
              <a:gd name="connsiteX3" fmla="*/ 7526651 w 11876400"/>
              <a:gd name="connsiteY3" fmla="*/ 76200 h 3189600"/>
              <a:gd name="connsiteX4" fmla="*/ 7526651 w 11876400"/>
              <a:gd name="connsiteY4" fmla="*/ 3095626 h 3189600"/>
              <a:gd name="connsiteX5" fmla="*/ 11876400 w 11876400"/>
              <a:gd name="connsiteY5" fmla="*/ 3095626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0" y="0"/>
                </a:moveTo>
                <a:lnTo>
                  <a:pt x="11876400" y="0"/>
                </a:lnTo>
                <a:lnTo>
                  <a:pt x="11876400" y="76200"/>
                </a:lnTo>
                <a:lnTo>
                  <a:pt x="7526651" y="76200"/>
                </a:lnTo>
                <a:lnTo>
                  <a:pt x="7526651" y="3095626"/>
                </a:lnTo>
                <a:lnTo>
                  <a:pt x="11876400" y="3095626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4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45" name="!!q_I">
            <a:extLst>
              <a:ext uri="{FF2B5EF4-FFF2-40B4-BE49-F238E27FC236}">
                <a16:creationId xmlns:a16="http://schemas.microsoft.com/office/drawing/2014/main" id="{532F066D-11E4-0463-B73C-B970C82D60A8}"/>
              </a:ext>
            </a:extLst>
          </p:cNvPr>
          <p:cNvSpPr/>
          <p:nvPr/>
        </p:nvSpPr>
        <p:spPr>
          <a:xfrm>
            <a:off x="9040920" y="1834572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46" name="!!q_study">
            <a:extLst>
              <a:ext uri="{FF2B5EF4-FFF2-40B4-BE49-F238E27FC236}">
                <a16:creationId xmlns:a16="http://schemas.microsoft.com/office/drawing/2014/main" id="{59452E6E-4C3C-347D-05FB-95F0CCBA4DAD}"/>
              </a:ext>
            </a:extLst>
          </p:cNvPr>
          <p:cNvSpPr/>
          <p:nvPr/>
        </p:nvSpPr>
        <p:spPr>
          <a:xfrm>
            <a:off x="9027034" y="260828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study</a:t>
            </a:r>
            <a:endParaRPr lang="en-CH" sz="1600" dirty="0">
              <a:solidFill>
                <a:schemeClr val="tx1"/>
              </a:solidFill>
            </a:endParaRPr>
          </a:p>
        </p:txBody>
      </p:sp>
      <p:sp>
        <p:nvSpPr>
          <p:cNvPr id="8" name="!!q_at">
            <a:extLst>
              <a:ext uri="{FF2B5EF4-FFF2-40B4-BE49-F238E27FC236}">
                <a16:creationId xmlns:a16="http://schemas.microsoft.com/office/drawing/2014/main" id="{05F2134E-B999-C63C-3A78-E2D14581EB9D}"/>
              </a:ext>
            </a:extLst>
          </p:cNvPr>
          <p:cNvSpPr/>
          <p:nvPr/>
        </p:nvSpPr>
        <p:spPr>
          <a:xfrm>
            <a:off x="9027034" y="3371959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60DA59-CA8D-625F-2172-2246934C6AFB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739C05-68CF-5EEC-A6C2-D5E02C329C25}"/>
              </a:ext>
            </a:extLst>
          </p:cNvPr>
          <p:cNvSpPr/>
          <p:nvPr/>
        </p:nvSpPr>
        <p:spPr>
          <a:xfrm>
            <a:off x="3612487" y="181453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DA3B09-9D48-E482-31F0-125A04A436D9}"/>
              </a:ext>
            </a:extLst>
          </p:cNvPr>
          <p:cNvSpPr/>
          <p:nvPr/>
        </p:nvSpPr>
        <p:spPr>
          <a:xfrm>
            <a:off x="3604118" y="2614631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CB50C3-2B30-E009-C4E3-E0D654547B85}"/>
              </a:ext>
            </a:extLst>
          </p:cNvPr>
          <p:cNvSpPr/>
          <p:nvPr/>
        </p:nvSpPr>
        <p:spPr>
          <a:xfrm>
            <a:off x="3603572" y="3406684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ED9BAB-64F9-EA47-2312-D18044F8DAEC}"/>
              </a:ext>
            </a:extLst>
          </p:cNvPr>
          <p:cNvSpPr/>
          <p:nvPr/>
        </p:nvSpPr>
        <p:spPr>
          <a:xfrm>
            <a:off x="4401906" y="1039833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6E6154-C1FF-04CB-DCD4-2D2CFAE10007}"/>
              </a:ext>
            </a:extLst>
          </p:cNvPr>
          <p:cNvSpPr/>
          <p:nvPr/>
        </p:nvSpPr>
        <p:spPr>
          <a:xfrm>
            <a:off x="5202006" y="1043006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2B226D-626D-7AE9-B629-35240FAE8765}"/>
              </a:ext>
            </a:extLst>
          </p:cNvPr>
          <p:cNvSpPr/>
          <p:nvPr/>
        </p:nvSpPr>
        <p:spPr>
          <a:xfrm>
            <a:off x="5995756" y="1036640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F4B26E-4F9A-55C9-4D06-94613A33349D}"/>
                  </a:ext>
                </a:extLst>
              </p:cNvPr>
              <p:cNvSpPr txBox="1"/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F4B26E-4F9A-55C9-4D06-94613A333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1A2645-CC0B-0CE7-5B85-5AED3E5451C9}"/>
                  </a:ext>
                </a:extLst>
              </p:cNvPr>
              <p:cNvSpPr txBox="1"/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1A2645-CC0B-0CE7-5B85-5AED3E545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984BA42C-1636-E153-B234-FC4712655D3D}"/>
              </a:ext>
            </a:extLst>
          </p:cNvPr>
          <p:cNvSpPr/>
          <p:nvPr/>
        </p:nvSpPr>
        <p:spPr>
          <a:xfrm>
            <a:off x="4411295" y="26989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996F25-A714-9276-DBD7-1379FF084C2E}"/>
              </a:ext>
            </a:extLst>
          </p:cNvPr>
          <p:cNvSpPr/>
          <p:nvPr/>
        </p:nvSpPr>
        <p:spPr>
          <a:xfrm>
            <a:off x="5200946" y="262493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CC89D3A-4BB9-399F-8E0B-837BC0FC017D}"/>
              </a:ext>
            </a:extLst>
          </p:cNvPr>
          <p:cNvSpPr/>
          <p:nvPr/>
        </p:nvSpPr>
        <p:spPr>
          <a:xfrm>
            <a:off x="5992445" y="26035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8D3E10E-807B-A87A-123D-6C0B13052363}"/>
                  </a:ext>
                </a:extLst>
              </p:cNvPr>
              <p:cNvSpPr txBox="1"/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8D3E10E-807B-A87A-123D-6C0B1305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C748556-00E0-F9B8-38DA-CF65C2655241}"/>
                  </a:ext>
                </a:extLst>
              </p:cNvPr>
              <p:cNvSpPr/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C748556-00E0-F9B8-38DA-CF65C265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8699D50-4742-73C0-E214-1BDBA1C5DECD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8699D50-4742-73C0-E214-1BDBA1C5D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4C23870-7BE1-9294-4158-3333F615338D}"/>
                  </a:ext>
                </a:extLst>
              </p:cNvPr>
              <p:cNvSpPr/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4C23870-7BE1-9294-4158-3333F615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F6ECDA3-B36A-2A61-27FA-75AFE4514A88}"/>
                  </a:ext>
                </a:extLst>
              </p:cNvPr>
              <p:cNvSpPr/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F6ECDA3-B36A-2A61-27FA-75AFE4514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015ED15-A639-9EC1-5363-3FC432F1CA86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015ED15-A639-9EC1-5363-3FC432F1C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49545FE-B483-3CF5-3267-AD608F0052AA}"/>
                  </a:ext>
                </a:extLst>
              </p:cNvPr>
              <p:cNvSpPr/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49545FE-B483-3CF5-3267-AD608F005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611C46-B830-B1AC-E18F-0CCC61ED8D8C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611C46-B830-B1AC-E18F-0CCC61ED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2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9052245C-FEB7-93A5-EEE8-070F91142EA4}"/>
              </a:ext>
            </a:extLst>
          </p:cNvPr>
          <p:cNvSpPr/>
          <p:nvPr/>
        </p:nvSpPr>
        <p:spPr>
          <a:xfrm>
            <a:off x="4413546" y="268770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14CE8A2-00A1-746C-C4C1-3DC29EA3456C}"/>
              </a:ext>
            </a:extLst>
          </p:cNvPr>
          <p:cNvSpPr/>
          <p:nvPr/>
        </p:nvSpPr>
        <p:spPr>
          <a:xfrm>
            <a:off x="7899099" y="1722246"/>
            <a:ext cx="858340" cy="2462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</a:t>
            </a:r>
            <a:endParaRPr lang="en-CH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E444F09A-C3A5-3991-0724-7D97B2171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5BBA48EF-53B6-2F75-933C-EAB17CD7E7D5}"/>
              </a:ext>
            </a:extLst>
          </p:cNvPr>
          <p:cNvSpPr/>
          <p:nvPr/>
        </p:nvSpPr>
        <p:spPr>
          <a:xfrm>
            <a:off x="1245555" y="4262999"/>
            <a:ext cx="9493779" cy="2226702"/>
          </a:xfrm>
          <a:custGeom>
            <a:avLst/>
            <a:gdLst>
              <a:gd name="connsiteX0" fmla="*/ 0 w 11876400"/>
              <a:gd name="connsiteY0" fmla="*/ 0 h 3189600"/>
              <a:gd name="connsiteX1" fmla="*/ 11876400 w 11876400"/>
              <a:gd name="connsiteY1" fmla="*/ 0 h 3189600"/>
              <a:gd name="connsiteX2" fmla="*/ 11876400 w 11876400"/>
              <a:gd name="connsiteY2" fmla="*/ 76200 h 3189600"/>
              <a:gd name="connsiteX3" fmla="*/ 7526651 w 11876400"/>
              <a:gd name="connsiteY3" fmla="*/ 76200 h 3189600"/>
              <a:gd name="connsiteX4" fmla="*/ 7526651 w 11876400"/>
              <a:gd name="connsiteY4" fmla="*/ 3095626 h 3189600"/>
              <a:gd name="connsiteX5" fmla="*/ 11876400 w 11876400"/>
              <a:gd name="connsiteY5" fmla="*/ 3095626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0" y="0"/>
                </a:moveTo>
                <a:lnTo>
                  <a:pt x="11876400" y="0"/>
                </a:lnTo>
                <a:lnTo>
                  <a:pt x="11876400" y="76200"/>
                </a:lnTo>
                <a:lnTo>
                  <a:pt x="7526651" y="76200"/>
                </a:lnTo>
                <a:lnTo>
                  <a:pt x="7526651" y="3095626"/>
                </a:lnTo>
                <a:lnTo>
                  <a:pt x="11876400" y="3095626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800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7" name="!!k_at">
            <a:extLst>
              <a:ext uri="{FF2B5EF4-FFF2-40B4-BE49-F238E27FC236}">
                <a16:creationId xmlns:a16="http://schemas.microsoft.com/office/drawing/2014/main" id="{BC71B72B-16B5-4357-A6B4-B095C7DFA90B}"/>
              </a:ext>
            </a:extLst>
          </p:cNvPr>
          <p:cNvSpPr/>
          <p:nvPr/>
        </p:nvSpPr>
        <p:spPr>
          <a:xfrm>
            <a:off x="9024898" y="3369480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8" name="!!v_at">
            <a:extLst>
              <a:ext uri="{FF2B5EF4-FFF2-40B4-BE49-F238E27FC236}">
                <a16:creationId xmlns:a16="http://schemas.microsoft.com/office/drawing/2014/main" id="{87613BFC-C18A-204E-6CAA-E2C6FBB40913}"/>
              </a:ext>
            </a:extLst>
          </p:cNvPr>
          <p:cNvSpPr/>
          <p:nvPr/>
        </p:nvSpPr>
        <p:spPr>
          <a:xfrm>
            <a:off x="9028387" y="336725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C8365B-BF2D-47D9-77C5-C6363537346D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466896-44CC-D6A5-3DFD-95F0F07D746B}"/>
              </a:ext>
            </a:extLst>
          </p:cNvPr>
          <p:cNvSpPr/>
          <p:nvPr/>
        </p:nvSpPr>
        <p:spPr>
          <a:xfrm>
            <a:off x="3612487" y="181453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EBA2EE-9491-5726-F5CC-71957FEC9485}"/>
              </a:ext>
            </a:extLst>
          </p:cNvPr>
          <p:cNvSpPr/>
          <p:nvPr/>
        </p:nvSpPr>
        <p:spPr>
          <a:xfrm>
            <a:off x="3604118" y="2614631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0C0246-2DEC-52EC-4D08-19515F88C743}"/>
              </a:ext>
            </a:extLst>
          </p:cNvPr>
          <p:cNvSpPr/>
          <p:nvPr/>
        </p:nvSpPr>
        <p:spPr>
          <a:xfrm>
            <a:off x="3603572" y="3406684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39C808-3E1E-C14A-2F0C-C94E21CD4A09}"/>
              </a:ext>
            </a:extLst>
          </p:cNvPr>
          <p:cNvSpPr/>
          <p:nvPr/>
        </p:nvSpPr>
        <p:spPr>
          <a:xfrm>
            <a:off x="4401906" y="1039833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94CC58-F68E-19B1-BB13-D6EA8BB7771E}"/>
              </a:ext>
            </a:extLst>
          </p:cNvPr>
          <p:cNvSpPr/>
          <p:nvPr/>
        </p:nvSpPr>
        <p:spPr>
          <a:xfrm>
            <a:off x="5202006" y="1043006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7E1C80-E218-AF1B-73FD-D26D235B202B}"/>
              </a:ext>
            </a:extLst>
          </p:cNvPr>
          <p:cNvSpPr/>
          <p:nvPr/>
        </p:nvSpPr>
        <p:spPr>
          <a:xfrm>
            <a:off x="5995756" y="1036640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10C983-3E51-A67C-40A9-D83A8C26D97D}"/>
                  </a:ext>
                </a:extLst>
              </p:cNvPr>
              <p:cNvSpPr txBox="1"/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10C983-3E51-A67C-40A9-D83A8C26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84" y="1437759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6982B7A-78DC-2EBF-1D56-9718898758E6}"/>
                  </a:ext>
                </a:extLst>
              </p:cNvPr>
              <p:cNvSpPr txBox="1"/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6982B7A-78DC-2EBF-1D56-971889875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001" y="1174770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98B49EF2-B79C-11F4-978D-E3F66A87F103}"/>
              </a:ext>
            </a:extLst>
          </p:cNvPr>
          <p:cNvSpPr/>
          <p:nvPr/>
        </p:nvSpPr>
        <p:spPr>
          <a:xfrm>
            <a:off x="4411295" y="26989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191286-0F6D-CC5A-5C7A-F8415F17FF27}"/>
              </a:ext>
            </a:extLst>
          </p:cNvPr>
          <p:cNvSpPr/>
          <p:nvPr/>
        </p:nvSpPr>
        <p:spPr>
          <a:xfrm>
            <a:off x="5200946" y="262493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4861B0-CF03-1175-BBB6-8A1F31499096}"/>
              </a:ext>
            </a:extLst>
          </p:cNvPr>
          <p:cNvSpPr/>
          <p:nvPr/>
        </p:nvSpPr>
        <p:spPr>
          <a:xfrm>
            <a:off x="5992445" y="26035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455F24-78A8-5B02-2D73-7B9C1EEE844D}"/>
                  </a:ext>
                </a:extLst>
              </p:cNvPr>
              <p:cNvSpPr txBox="1"/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455F24-78A8-5B02-2D73-7B9C1EEE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37" y="511127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31CFFDC-6371-6572-7074-D97F3535E5C9}"/>
                  </a:ext>
                </a:extLst>
              </p:cNvPr>
              <p:cNvSpPr/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31CFFDC-6371-6572-7074-D97F3535E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37" y="1820883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C93C0C3-D9DA-B7B8-5486-BC632F0781F3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C93C0C3-D9DA-B7B8-5486-BC632F078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4CA3E2-91B4-D1C2-8BCF-A7C5631D5C6F}"/>
                  </a:ext>
                </a:extLst>
              </p:cNvPr>
              <p:cNvSpPr/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4CA3E2-91B4-D1C2-8BCF-A7C5631D5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72" y="3382983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28E2DF-631B-B409-1205-4365C953398A}"/>
                  </a:ext>
                </a:extLst>
              </p:cNvPr>
              <p:cNvSpPr/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28E2DF-631B-B409-1205-4365C953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18" y="2596508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6C58F40-7AAF-64AE-02B0-AFFB7D740729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6C58F40-7AAF-64AE-02B0-AFFB7D740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1834584-83C5-C363-57EE-F835B0E048D8}"/>
                  </a:ext>
                </a:extLst>
              </p:cNvPr>
              <p:cNvSpPr/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1834584-83C5-C363-57EE-F835B0E04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2" y="3378484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58A4F7A-1319-6D5C-CF66-6F06D590382D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58A4F7A-1319-6D5C-CF66-6F06D5903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2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05B15C6E-412D-3BFC-F85D-29E1BF37AD66}"/>
              </a:ext>
            </a:extLst>
          </p:cNvPr>
          <p:cNvSpPr/>
          <p:nvPr/>
        </p:nvSpPr>
        <p:spPr>
          <a:xfrm>
            <a:off x="4413546" y="268770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7874DE8-6D0C-AF69-9BE6-06ADD1838699}"/>
              </a:ext>
            </a:extLst>
          </p:cNvPr>
          <p:cNvSpPr/>
          <p:nvPr/>
        </p:nvSpPr>
        <p:spPr>
          <a:xfrm>
            <a:off x="7899099" y="1722246"/>
            <a:ext cx="858340" cy="2462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</a:t>
            </a:r>
            <a:endParaRPr lang="en-CH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9A1C250E-1217-115C-7928-46970B0497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5EC31E20-E151-3BD0-0076-E7955FEA4A6B}"/>
              </a:ext>
            </a:extLst>
          </p:cNvPr>
          <p:cNvSpPr/>
          <p:nvPr/>
        </p:nvSpPr>
        <p:spPr>
          <a:xfrm>
            <a:off x="1245555" y="4262999"/>
            <a:ext cx="9493779" cy="2226702"/>
          </a:xfrm>
          <a:custGeom>
            <a:avLst/>
            <a:gdLst>
              <a:gd name="connsiteX0" fmla="*/ 0 w 11876400"/>
              <a:gd name="connsiteY0" fmla="*/ 0 h 3189600"/>
              <a:gd name="connsiteX1" fmla="*/ 11876400 w 11876400"/>
              <a:gd name="connsiteY1" fmla="*/ 0 h 3189600"/>
              <a:gd name="connsiteX2" fmla="*/ 11876400 w 11876400"/>
              <a:gd name="connsiteY2" fmla="*/ 76200 h 3189600"/>
              <a:gd name="connsiteX3" fmla="*/ 7526651 w 11876400"/>
              <a:gd name="connsiteY3" fmla="*/ 76200 h 3189600"/>
              <a:gd name="connsiteX4" fmla="*/ 7526651 w 11876400"/>
              <a:gd name="connsiteY4" fmla="*/ 3095626 h 3189600"/>
              <a:gd name="connsiteX5" fmla="*/ 11876400 w 11876400"/>
              <a:gd name="connsiteY5" fmla="*/ 3095626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0" y="0"/>
                </a:moveTo>
                <a:lnTo>
                  <a:pt x="11876400" y="0"/>
                </a:lnTo>
                <a:lnTo>
                  <a:pt x="11876400" y="76200"/>
                </a:lnTo>
                <a:lnTo>
                  <a:pt x="7526651" y="76200"/>
                </a:lnTo>
                <a:lnTo>
                  <a:pt x="7526651" y="3095626"/>
                </a:lnTo>
                <a:lnTo>
                  <a:pt x="11876400" y="3095626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  <p:sp>
        <p:nvSpPr>
          <p:cNvPr id="3" name="!!q_I">
            <a:extLst>
              <a:ext uri="{FF2B5EF4-FFF2-40B4-BE49-F238E27FC236}">
                <a16:creationId xmlns:a16="http://schemas.microsoft.com/office/drawing/2014/main" id="{873B196A-08F3-71B9-014F-98B68730C27D}"/>
              </a:ext>
            </a:extLst>
          </p:cNvPr>
          <p:cNvSpPr/>
          <p:nvPr/>
        </p:nvSpPr>
        <p:spPr>
          <a:xfrm>
            <a:off x="9040920" y="1834572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11" name="!!q_at">
            <a:extLst>
              <a:ext uri="{FF2B5EF4-FFF2-40B4-BE49-F238E27FC236}">
                <a16:creationId xmlns:a16="http://schemas.microsoft.com/office/drawing/2014/main" id="{9D394286-A71B-1A69-DFAD-FE57FF457982}"/>
              </a:ext>
            </a:extLst>
          </p:cNvPr>
          <p:cNvSpPr/>
          <p:nvPr/>
        </p:nvSpPr>
        <p:spPr>
          <a:xfrm>
            <a:off x="9027034" y="3371959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6" name="!!q_study">
            <a:extLst>
              <a:ext uri="{FF2B5EF4-FFF2-40B4-BE49-F238E27FC236}">
                <a16:creationId xmlns:a16="http://schemas.microsoft.com/office/drawing/2014/main" id="{6ACA617C-3422-4DDD-F155-87523EA0BF8A}"/>
              </a:ext>
            </a:extLst>
          </p:cNvPr>
          <p:cNvSpPr/>
          <p:nvPr/>
        </p:nvSpPr>
        <p:spPr>
          <a:xfrm>
            <a:off x="9027034" y="260828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study</a:t>
            </a:r>
            <a:endParaRPr lang="en-CH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B0FF7F5-78D6-E48F-814A-3821DCD9DD19}"/>
              </a:ext>
            </a:extLst>
          </p:cNvPr>
          <p:cNvSpPr/>
          <p:nvPr/>
        </p:nvSpPr>
        <p:spPr>
          <a:xfrm>
            <a:off x="3594384" y="33874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D3982A-8F21-C0EF-6DAD-8FB61EB12C47}"/>
              </a:ext>
            </a:extLst>
          </p:cNvPr>
          <p:cNvSpPr/>
          <p:nvPr/>
        </p:nvSpPr>
        <p:spPr>
          <a:xfrm>
            <a:off x="4394484" y="106147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2E4E5F-8C43-F90A-CC61-4C512EC73155}"/>
              </a:ext>
            </a:extLst>
          </p:cNvPr>
          <p:cNvSpPr/>
          <p:nvPr/>
        </p:nvSpPr>
        <p:spPr>
          <a:xfrm>
            <a:off x="5181884" y="105194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BABF54-D667-59CD-72F7-DC49F6D160E4}"/>
              </a:ext>
            </a:extLst>
          </p:cNvPr>
          <p:cNvSpPr/>
          <p:nvPr/>
        </p:nvSpPr>
        <p:spPr>
          <a:xfrm>
            <a:off x="5966625" y="1060677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4E1604-1254-9599-FDC3-BAEE1AA8E421}"/>
                  </a:ext>
                </a:extLst>
              </p:cNvPr>
              <p:cNvSpPr txBox="1"/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4E1604-1254-9599-FDC3-BAEE1AA8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699F871-E6E6-0E02-B76C-D656D21E1488}"/>
                  </a:ext>
                </a:extLst>
              </p:cNvPr>
              <p:cNvSpPr txBox="1"/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699F871-E6E6-0E02-B76C-D656D21E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2C60B272-FE2D-4061-CB4A-1F1730F4BCC3}"/>
              </a:ext>
            </a:extLst>
          </p:cNvPr>
          <p:cNvSpPr/>
          <p:nvPr/>
        </p:nvSpPr>
        <p:spPr>
          <a:xfrm>
            <a:off x="4395536" y="30820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434BB8-FE7A-DA1A-65CE-073EE88A141D}"/>
              </a:ext>
            </a:extLst>
          </p:cNvPr>
          <p:cNvSpPr/>
          <p:nvPr/>
        </p:nvSpPr>
        <p:spPr>
          <a:xfrm>
            <a:off x="5181884" y="300468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59C237-9BAC-5C22-E198-B75385303F46}"/>
              </a:ext>
            </a:extLst>
          </p:cNvPr>
          <p:cNvSpPr/>
          <p:nvPr/>
        </p:nvSpPr>
        <p:spPr>
          <a:xfrm>
            <a:off x="5965659" y="30473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A8E4C4E-71EE-314F-D8E1-4C91F6BF42F9}"/>
                  </a:ext>
                </a:extLst>
              </p:cNvPr>
              <p:cNvSpPr txBox="1"/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A8E4C4E-71EE-314F-D8E1-4C91F6BF4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DADF8271-D508-EB81-8338-387124161DDE}"/>
              </a:ext>
            </a:extLst>
          </p:cNvPr>
          <p:cNvSpPr/>
          <p:nvPr/>
        </p:nvSpPr>
        <p:spPr>
          <a:xfrm>
            <a:off x="4394214" y="303112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9" name="!!q_at">
            <a:extLst>
              <a:ext uri="{FF2B5EF4-FFF2-40B4-BE49-F238E27FC236}">
                <a16:creationId xmlns:a16="http://schemas.microsoft.com/office/drawing/2014/main" id="{8F2C43D4-A8CF-2D6E-198A-F20958E8C98C}"/>
              </a:ext>
            </a:extLst>
          </p:cNvPr>
          <p:cNvSpPr/>
          <p:nvPr/>
        </p:nvSpPr>
        <p:spPr>
          <a:xfrm>
            <a:off x="3588907" y="41602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1" name="!!v_at">
            <a:extLst>
              <a:ext uri="{FF2B5EF4-FFF2-40B4-BE49-F238E27FC236}">
                <a16:creationId xmlns:a16="http://schemas.microsoft.com/office/drawing/2014/main" id="{FCAF3016-B85F-E943-F8D3-2C18D9796FBA}"/>
              </a:ext>
            </a:extLst>
          </p:cNvPr>
          <p:cNvSpPr/>
          <p:nvPr/>
        </p:nvSpPr>
        <p:spPr>
          <a:xfrm>
            <a:off x="6743378" y="302656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2" name="!!k_at">
            <a:extLst>
              <a:ext uri="{FF2B5EF4-FFF2-40B4-BE49-F238E27FC236}">
                <a16:creationId xmlns:a16="http://schemas.microsoft.com/office/drawing/2014/main" id="{F9359D28-DC28-D94B-CFDB-6CD13DDDD9BD}"/>
              </a:ext>
            </a:extLst>
          </p:cNvPr>
          <p:cNvSpPr/>
          <p:nvPr/>
        </p:nvSpPr>
        <p:spPr>
          <a:xfrm>
            <a:off x="6744352" y="106008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B0374B0-180E-2300-5895-FB0EB5CFF1AD}"/>
                  </a:ext>
                </a:extLst>
              </p:cNvPr>
              <p:cNvSpPr/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B0374B0-180E-2300-5895-FB0EB5CFF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EF0AC5-1AF7-FC0D-DEA2-4B0E7C9EF6E6}"/>
                  </a:ext>
                </a:extLst>
              </p:cNvPr>
              <p:cNvSpPr/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EF0AC5-1AF7-FC0D-DEA2-4B0E7C9EF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FB56602-716F-B083-13C3-729341396119}"/>
                  </a:ext>
                </a:extLst>
              </p:cNvPr>
              <p:cNvSpPr/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FB56602-716F-B083-13C3-72934139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34AC532-E7A4-BCCE-80CE-509E7E6249AD}"/>
                  </a:ext>
                </a:extLst>
              </p:cNvPr>
              <p:cNvSpPr/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34AC532-E7A4-BCCE-80CE-509E7E624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90F0607-5287-3777-88CF-DCA63AF16BFC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44B7D5-C7A0-F0A5-0FA8-0C418BE28B88}"/>
              </a:ext>
            </a:extLst>
          </p:cNvPr>
          <p:cNvSpPr/>
          <p:nvPr/>
        </p:nvSpPr>
        <p:spPr>
          <a:xfrm>
            <a:off x="3609649" y="182875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001055-C538-9457-6337-3F0FE684CB7A}"/>
              </a:ext>
            </a:extLst>
          </p:cNvPr>
          <p:cNvSpPr/>
          <p:nvPr/>
        </p:nvSpPr>
        <p:spPr>
          <a:xfrm>
            <a:off x="3601280" y="2616157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228994-9826-5DD2-4CAE-77EC4FD28516}"/>
                  </a:ext>
                </a:extLst>
              </p:cNvPr>
              <p:cNvSpPr/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228994-9826-5DD2-4CAE-77EC4FD28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C511D32-0620-CA88-6CB7-F799426137D9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C511D32-0620-CA88-6CB7-F79942613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00A208-C2FF-3539-65EC-C39B1311B936}"/>
                  </a:ext>
                </a:extLst>
              </p:cNvPr>
              <p:cNvSpPr/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00A208-C2FF-3539-65EC-C39B1311B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033599F-CD55-754C-BACF-E00E2D6C97AE}"/>
                  </a:ext>
                </a:extLst>
              </p:cNvPr>
              <p:cNvSpPr/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033599F-CD55-754C-BACF-E00E2D6C9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0B0D2BB-C739-69A5-60E3-0B1DEC5613B3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0B0D2BB-C739-69A5-60E3-0B1DEC561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7388ED-D657-3C29-5CDD-08FD6600E8EB}"/>
                  </a:ext>
                </a:extLst>
              </p:cNvPr>
              <p:cNvSpPr/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7388ED-D657-3C29-5CDD-08FD6600E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75C5833-3728-B23B-959F-499FB69CE54D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75C5833-3728-B23B-959F-499FB69CE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6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0A238814-41B3-DA2D-1BD0-255B08BDC3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8" y="5049727"/>
            <a:ext cx="6339363" cy="1556450"/>
          </a:xfrm>
          <a:prstGeom prst="rect">
            <a:avLst/>
          </a:prstGeom>
        </p:spPr>
      </p:pic>
      <p:sp>
        <p:nvSpPr>
          <p:cNvPr id="30" name="!!mask">
            <a:extLst>
              <a:ext uri="{FF2B5EF4-FFF2-40B4-BE49-F238E27FC236}">
                <a16:creationId xmlns:a16="http://schemas.microsoft.com/office/drawing/2014/main" id="{8CCF5F36-148F-CF64-0C32-E68A6E7745EF}"/>
              </a:ext>
            </a:extLst>
          </p:cNvPr>
          <p:cNvSpPr/>
          <p:nvPr/>
        </p:nvSpPr>
        <p:spPr>
          <a:xfrm>
            <a:off x="3306374" y="4995894"/>
            <a:ext cx="6521912" cy="1659242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86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q_ethz">
                <a:extLst>
                  <a:ext uri="{FF2B5EF4-FFF2-40B4-BE49-F238E27FC236}">
                    <a16:creationId xmlns:a16="http://schemas.microsoft.com/office/drawing/2014/main" id="{DE1BD6A1-1F4A-311E-5F9A-B476692424ED}"/>
                  </a:ext>
                </a:extLst>
              </p:cNvPr>
              <p:cNvSpPr/>
              <p:nvPr/>
            </p:nvSpPr>
            <p:spPr>
              <a:xfrm>
                <a:off x="7573007" y="4157036"/>
                <a:ext cx="689332" cy="67924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CH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H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H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!!q_ethz">
                <a:extLst>
                  <a:ext uri="{FF2B5EF4-FFF2-40B4-BE49-F238E27FC236}">
                    <a16:creationId xmlns:a16="http://schemas.microsoft.com/office/drawing/2014/main" id="{DE1BD6A1-1F4A-311E-5F9A-B47669242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007" y="4157036"/>
                <a:ext cx="689332" cy="679240"/>
              </a:xfrm>
              <a:prstGeom prst="rect">
                <a:avLst/>
              </a:prstGeom>
              <a:blipFill>
                <a:blip r:embed="rId3"/>
                <a:stretch>
                  <a:fillRect l="-96522" t="-99115" r="-67826" b="-142478"/>
                </a:stretch>
              </a:blip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8DE940B-124F-B7D4-E450-6E8ADA849DC4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8DE222-133E-D946-2B59-D8256B34DE5F}"/>
              </a:ext>
            </a:extLst>
          </p:cNvPr>
          <p:cNvSpPr/>
          <p:nvPr/>
        </p:nvSpPr>
        <p:spPr>
          <a:xfrm>
            <a:off x="3594384" y="33874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9ECDD6-BDC9-7E3A-DD83-A4A2B76832E7}"/>
              </a:ext>
            </a:extLst>
          </p:cNvPr>
          <p:cNvSpPr/>
          <p:nvPr/>
        </p:nvSpPr>
        <p:spPr>
          <a:xfrm>
            <a:off x="4394484" y="106147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BCF35C-63D6-9A7E-ABED-BE266074EF70}"/>
              </a:ext>
            </a:extLst>
          </p:cNvPr>
          <p:cNvSpPr/>
          <p:nvPr/>
        </p:nvSpPr>
        <p:spPr>
          <a:xfrm>
            <a:off x="5181884" y="105194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B27FE9-ECCC-92EA-5FC4-780F9804B1B6}"/>
              </a:ext>
            </a:extLst>
          </p:cNvPr>
          <p:cNvSpPr/>
          <p:nvPr/>
        </p:nvSpPr>
        <p:spPr>
          <a:xfrm>
            <a:off x="5966625" y="1060677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03BE002-140C-6DDC-0AF7-E77AE4227183}"/>
                  </a:ext>
                </a:extLst>
              </p:cNvPr>
              <p:cNvSpPr txBox="1"/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03BE002-140C-6DDC-0AF7-E77AE422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AEC4E26-1B6F-1E44-9428-C8ECE8341C47}"/>
                  </a:ext>
                </a:extLst>
              </p:cNvPr>
              <p:cNvSpPr txBox="1"/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AEC4E26-1B6F-1E44-9428-C8ECE834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F7143DD4-BD71-C13C-0C11-18A800A1A234}"/>
              </a:ext>
            </a:extLst>
          </p:cNvPr>
          <p:cNvSpPr/>
          <p:nvPr/>
        </p:nvSpPr>
        <p:spPr>
          <a:xfrm>
            <a:off x="4395536" y="30820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83496F-AFD2-6A76-9F54-DF11B6D52ABF}"/>
              </a:ext>
            </a:extLst>
          </p:cNvPr>
          <p:cNvSpPr/>
          <p:nvPr/>
        </p:nvSpPr>
        <p:spPr>
          <a:xfrm>
            <a:off x="5181884" y="300468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5886BE-ED22-2D6E-9414-58944C2BCA23}"/>
              </a:ext>
            </a:extLst>
          </p:cNvPr>
          <p:cNvSpPr/>
          <p:nvPr/>
        </p:nvSpPr>
        <p:spPr>
          <a:xfrm>
            <a:off x="5965659" y="30473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F398D-DA58-F8DA-01C2-74B44E30E425}"/>
                  </a:ext>
                </a:extLst>
              </p:cNvPr>
              <p:cNvSpPr txBox="1"/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F398D-DA58-F8DA-01C2-74B44E30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8EFC87F2-1E38-1E60-DC36-CD4BCABCD9C7}"/>
              </a:ext>
            </a:extLst>
          </p:cNvPr>
          <p:cNvSpPr/>
          <p:nvPr/>
        </p:nvSpPr>
        <p:spPr>
          <a:xfrm>
            <a:off x="4394214" y="303112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3" name="!!q_at">
            <a:extLst>
              <a:ext uri="{FF2B5EF4-FFF2-40B4-BE49-F238E27FC236}">
                <a16:creationId xmlns:a16="http://schemas.microsoft.com/office/drawing/2014/main" id="{C54D1F68-E7CB-4C77-8E69-501F8202637E}"/>
              </a:ext>
            </a:extLst>
          </p:cNvPr>
          <p:cNvSpPr/>
          <p:nvPr/>
        </p:nvSpPr>
        <p:spPr>
          <a:xfrm>
            <a:off x="3588907" y="41602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4" name="!!v_at">
            <a:extLst>
              <a:ext uri="{FF2B5EF4-FFF2-40B4-BE49-F238E27FC236}">
                <a16:creationId xmlns:a16="http://schemas.microsoft.com/office/drawing/2014/main" id="{CB51E366-3793-2711-5ABB-63A0106BA80B}"/>
              </a:ext>
            </a:extLst>
          </p:cNvPr>
          <p:cNvSpPr/>
          <p:nvPr/>
        </p:nvSpPr>
        <p:spPr>
          <a:xfrm>
            <a:off x="6743378" y="302656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5" name="!!k_at">
            <a:extLst>
              <a:ext uri="{FF2B5EF4-FFF2-40B4-BE49-F238E27FC236}">
                <a16:creationId xmlns:a16="http://schemas.microsoft.com/office/drawing/2014/main" id="{7AF70093-3875-102B-C2F2-CDA637C29B19}"/>
              </a:ext>
            </a:extLst>
          </p:cNvPr>
          <p:cNvSpPr/>
          <p:nvPr/>
        </p:nvSpPr>
        <p:spPr>
          <a:xfrm>
            <a:off x="6744352" y="106008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B052ED7-6B30-6281-B9DD-1C4FF1572DD3}"/>
                  </a:ext>
                </a:extLst>
              </p:cNvPr>
              <p:cNvSpPr/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B052ED7-6B30-6281-B9DD-1C4FF1572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73ABD0A-7CBA-8F60-484F-EE718F455089}"/>
                  </a:ext>
                </a:extLst>
              </p:cNvPr>
              <p:cNvSpPr/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73ABD0A-7CBA-8F60-484F-EE718F45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B48D316-4CBA-2880-0BF7-B24109CE1DEA}"/>
                  </a:ext>
                </a:extLst>
              </p:cNvPr>
              <p:cNvSpPr/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B48D316-4CBA-2880-0BF7-B24109CE1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FE6F4EB-F140-7661-B0DA-B1FE2892263A}"/>
                  </a:ext>
                </a:extLst>
              </p:cNvPr>
              <p:cNvSpPr/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FE6F4EB-F140-7661-B0DA-B1FE28922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00E95AE0-2B8A-1620-3B78-67DC972D2F3C}"/>
              </a:ext>
            </a:extLst>
          </p:cNvPr>
          <p:cNvSpPr/>
          <p:nvPr/>
        </p:nvSpPr>
        <p:spPr>
          <a:xfrm>
            <a:off x="3609649" y="182875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D82043A-1309-626D-C165-0AA963739595}"/>
              </a:ext>
            </a:extLst>
          </p:cNvPr>
          <p:cNvSpPr/>
          <p:nvPr/>
        </p:nvSpPr>
        <p:spPr>
          <a:xfrm>
            <a:off x="3601280" y="2616157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94315E6-EB23-442B-B9D7-21EE013B0FC6}"/>
                  </a:ext>
                </a:extLst>
              </p:cNvPr>
              <p:cNvSpPr/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94315E6-EB23-442B-B9D7-21EE013B0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5CEE57-49B1-37C2-A529-94AC3F2590A6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F5CEE57-49B1-37C2-A529-94AC3F259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5201374-85B6-C84D-7351-595C01205FB0}"/>
                  </a:ext>
                </a:extLst>
              </p:cNvPr>
              <p:cNvSpPr/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5201374-85B6-C84D-7351-595C01205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C5AB847-F45F-810F-3AB3-EAEFBDF9DA0E}"/>
                  </a:ext>
                </a:extLst>
              </p:cNvPr>
              <p:cNvSpPr/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C5AB847-F45F-810F-3AB3-EAEFBDF9D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CB8DAC4-F664-C8D5-12DE-8D6BE0D6279B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CB8DAC4-F664-C8D5-12DE-8D6BE0D62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4E7990E-5E36-BECC-88DD-ADC606D1AF0D}"/>
                  </a:ext>
                </a:extLst>
              </p:cNvPr>
              <p:cNvSpPr/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4E7990E-5E36-BECC-88DD-ADC606D1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EBDB4F9-92A6-89A9-283E-E720FF8A3D54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EBDB4F9-92A6-89A9-283E-E720FF8A3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7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图片 53">
            <a:extLst>
              <a:ext uri="{FF2B5EF4-FFF2-40B4-BE49-F238E27FC236}">
                <a16:creationId xmlns:a16="http://schemas.microsoft.com/office/drawing/2014/main" id="{2923057A-5203-E6AF-71BD-CCBF6FF119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8" y="5049727"/>
            <a:ext cx="6339363" cy="1556450"/>
          </a:xfrm>
          <a:prstGeom prst="rect">
            <a:avLst/>
          </a:prstGeom>
        </p:spPr>
      </p:pic>
      <p:sp>
        <p:nvSpPr>
          <p:cNvPr id="55" name="!!mask">
            <a:extLst>
              <a:ext uri="{FF2B5EF4-FFF2-40B4-BE49-F238E27FC236}">
                <a16:creationId xmlns:a16="http://schemas.microsoft.com/office/drawing/2014/main" id="{53E4AC87-1399-96B0-FFE4-619106354169}"/>
              </a:ext>
            </a:extLst>
          </p:cNvPr>
          <p:cNvSpPr/>
          <p:nvPr/>
        </p:nvSpPr>
        <p:spPr>
          <a:xfrm>
            <a:off x="3306374" y="4995894"/>
            <a:ext cx="6521912" cy="1659242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9A732C-6651-9250-D5BF-CF5932ED1341}"/>
              </a:ext>
            </a:extLst>
          </p:cNvPr>
          <p:cNvSpPr/>
          <p:nvPr/>
        </p:nvSpPr>
        <p:spPr>
          <a:xfrm>
            <a:off x="4298981" y="4117907"/>
            <a:ext cx="3216076" cy="7615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350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7" name="!!q_ethz">
            <a:extLst>
              <a:ext uri="{FF2B5EF4-FFF2-40B4-BE49-F238E27FC236}">
                <a16:creationId xmlns:a16="http://schemas.microsoft.com/office/drawing/2014/main" id="{DE1BD6A1-1F4A-311E-5F9A-B476692424ED}"/>
              </a:ext>
            </a:extLst>
          </p:cNvPr>
          <p:cNvSpPr/>
          <p:nvPr/>
        </p:nvSpPr>
        <p:spPr>
          <a:xfrm>
            <a:off x="10792919" y="4125926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E61566-DE1B-77BB-E6CF-D78348B9AD01}"/>
              </a:ext>
            </a:extLst>
          </p:cNvPr>
          <p:cNvSpPr/>
          <p:nvPr/>
        </p:nvSpPr>
        <p:spPr>
          <a:xfrm>
            <a:off x="9205419" y="4106708"/>
            <a:ext cx="1098428" cy="7176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</a:t>
            </a:r>
            <a:endParaRPr lang="en-CH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2F02C4-8E6B-C99A-1CF7-82FBEBD56DF4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FEF8D79-D5B8-6F53-5FB5-45820E0A47BC}"/>
              </a:ext>
            </a:extLst>
          </p:cNvPr>
          <p:cNvSpPr/>
          <p:nvPr/>
        </p:nvSpPr>
        <p:spPr>
          <a:xfrm>
            <a:off x="3594384" y="33874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6D35C0-0A21-1705-74D1-A161178C02B0}"/>
              </a:ext>
            </a:extLst>
          </p:cNvPr>
          <p:cNvSpPr/>
          <p:nvPr/>
        </p:nvSpPr>
        <p:spPr>
          <a:xfrm>
            <a:off x="4394484" y="106147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14CB6B-8541-D308-66D7-60E049967A9B}"/>
              </a:ext>
            </a:extLst>
          </p:cNvPr>
          <p:cNvSpPr/>
          <p:nvPr/>
        </p:nvSpPr>
        <p:spPr>
          <a:xfrm>
            <a:off x="5181884" y="105194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B346D2-7F8B-321D-7788-C5744978274B}"/>
              </a:ext>
            </a:extLst>
          </p:cNvPr>
          <p:cNvSpPr/>
          <p:nvPr/>
        </p:nvSpPr>
        <p:spPr>
          <a:xfrm>
            <a:off x="5966625" y="1060677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9E2F63-C63B-A4FF-433C-98D22A4F0CE4}"/>
                  </a:ext>
                </a:extLst>
              </p:cNvPr>
              <p:cNvSpPr txBox="1"/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9E2F63-C63B-A4FF-433C-98D22A4F0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29A7D54-C64B-61B4-99CF-BC29A0C891A1}"/>
                  </a:ext>
                </a:extLst>
              </p:cNvPr>
              <p:cNvSpPr txBox="1"/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29A7D54-C64B-61B4-99CF-BC29A0C89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11567B48-D1D7-04D2-798A-C4802A6E7A02}"/>
              </a:ext>
            </a:extLst>
          </p:cNvPr>
          <p:cNvSpPr/>
          <p:nvPr/>
        </p:nvSpPr>
        <p:spPr>
          <a:xfrm>
            <a:off x="4395536" y="30820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4E40D7-7566-8DCE-609B-DF14F9137503}"/>
              </a:ext>
            </a:extLst>
          </p:cNvPr>
          <p:cNvSpPr/>
          <p:nvPr/>
        </p:nvSpPr>
        <p:spPr>
          <a:xfrm>
            <a:off x="5181884" y="300468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79E6C3-4294-FE71-EA29-B7BF61B6DFCA}"/>
              </a:ext>
            </a:extLst>
          </p:cNvPr>
          <p:cNvSpPr/>
          <p:nvPr/>
        </p:nvSpPr>
        <p:spPr>
          <a:xfrm>
            <a:off x="5965659" y="30473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5F14511-9614-941B-55E2-AB3C254C05DE}"/>
                  </a:ext>
                </a:extLst>
              </p:cNvPr>
              <p:cNvSpPr txBox="1"/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5F14511-9614-941B-55E2-AB3C254C0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AC5A3A1E-9A88-EB74-DD7B-9827AAC104F0}"/>
              </a:ext>
            </a:extLst>
          </p:cNvPr>
          <p:cNvSpPr/>
          <p:nvPr/>
        </p:nvSpPr>
        <p:spPr>
          <a:xfrm>
            <a:off x="4394214" y="303112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5" name="!!q_at">
            <a:extLst>
              <a:ext uri="{FF2B5EF4-FFF2-40B4-BE49-F238E27FC236}">
                <a16:creationId xmlns:a16="http://schemas.microsoft.com/office/drawing/2014/main" id="{7B7D3744-2958-A5A3-E547-B68C7E7258A5}"/>
              </a:ext>
            </a:extLst>
          </p:cNvPr>
          <p:cNvSpPr/>
          <p:nvPr/>
        </p:nvSpPr>
        <p:spPr>
          <a:xfrm>
            <a:off x="3588907" y="41602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7" name="!!v_at">
            <a:extLst>
              <a:ext uri="{FF2B5EF4-FFF2-40B4-BE49-F238E27FC236}">
                <a16:creationId xmlns:a16="http://schemas.microsoft.com/office/drawing/2014/main" id="{F6F060B6-6AD3-36B1-0777-1AE16CA39F44}"/>
              </a:ext>
            </a:extLst>
          </p:cNvPr>
          <p:cNvSpPr/>
          <p:nvPr/>
        </p:nvSpPr>
        <p:spPr>
          <a:xfrm>
            <a:off x="6743378" y="302656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9" name="!!k_at">
            <a:extLst>
              <a:ext uri="{FF2B5EF4-FFF2-40B4-BE49-F238E27FC236}">
                <a16:creationId xmlns:a16="http://schemas.microsoft.com/office/drawing/2014/main" id="{17C45370-97CC-0888-22F3-1CBABB59B250}"/>
              </a:ext>
            </a:extLst>
          </p:cNvPr>
          <p:cNvSpPr/>
          <p:nvPr/>
        </p:nvSpPr>
        <p:spPr>
          <a:xfrm>
            <a:off x="6744352" y="106008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A60C468-C485-EF52-E0D7-A9D6A67CD33E}"/>
                  </a:ext>
                </a:extLst>
              </p:cNvPr>
              <p:cNvSpPr/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A60C468-C485-EF52-E0D7-A9D6A67CD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9EA0765-53F2-5D6F-24CB-FB8122302464}"/>
                  </a:ext>
                </a:extLst>
              </p:cNvPr>
              <p:cNvSpPr/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9EA0765-53F2-5D6F-24CB-FB8122302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78C5FF6-8627-6823-4C76-D6C1C7A63975}"/>
                  </a:ext>
                </a:extLst>
              </p:cNvPr>
              <p:cNvSpPr/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78C5FF6-8627-6823-4C76-D6C1C7A63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39AC436-F422-63E0-154D-79BE53475EC2}"/>
                  </a:ext>
                </a:extLst>
              </p:cNvPr>
              <p:cNvSpPr/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39AC436-F422-63E0-154D-79BE53475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72294A7A-1984-9401-43AA-AF9A3B444DD5}"/>
              </a:ext>
            </a:extLst>
          </p:cNvPr>
          <p:cNvSpPr/>
          <p:nvPr/>
        </p:nvSpPr>
        <p:spPr>
          <a:xfrm>
            <a:off x="3609649" y="182875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6DFC0F9-A633-BE85-189F-6A5CADA7B705}"/>
              </a:ext>
            </a:extLst>
          </p:cNvPr>
          <p:cNvSpPr/>
          <p:nvPr/>
        </p:nvSpPr>
        <p:spPr>
          <a:xfrm>
            <a:off x="3601280" y="2616157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4E64B2A-9AC2-50F4-41A3-378F925B9200}"/>
                  </a:ext>
                </a:extLst>
              </p:cNvPr>
              <p:cNvSpPr/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4E64B2A-9AC2-50F4-41A3-378F925B9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AAB6621-2412-EEDF-4F6E-6A1068A1B033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AAB6621-2412-EEDF-4F6E-6A1068A1B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874AF29-0113-0BA7-3D8C-7E06C05E6D38}"/>
                  </a:ext>
                </a:extLst>
              </p:cNvPr>
              <p:cNvSpPr/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874AF29-0113-0BA7-3D8C-7E06C05E6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5CF9DF7-3A12-2E06-BF99-F3F7555E47C7}"/>
                  </a:ext>
                </a:extLst>
              </p:cNvPr>
              <p:cNvSpPr/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5CF9DF7-3A12-2E06-BF99-F3F7555E4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11499C4-0DEC-DB01-3370-0CBA66FE4CEA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11499C4-0DEC-DB01-3370-0CBA66FE4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8329197-095B-2CB0-3485-6FD26B60B10C}"/>
                  </a:ext>
                </a:extLst>
              </p:cNvPr>
              <p:cNvSpPr/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8329197-095B-2CB0-3485-6FD26B60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59F26E2-66C6-0AFF-8A7F-953DEB92B3AF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59F26E2-66C6-0AFF-8A7F-953DEB92B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6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>
            <a:extLst>
              <a:ext uri="{FF2B5EF4-FFF2-40B4-BE49-F238E27FC236}">
                <a16:creationId xmlns:a16="http://schemas.microsoft.com/office/drawing/2014/main" id="{42A0FC1B-BD1F-7C5A-3796-C628BEB18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8" y="5049727"/>
            <a:ext cx="6339363" cy="1556450"/>
          </a:xfrm>
          <a:prstGeom prst="rect">
            <a:avLst/>
          </a:prstGeom>
        </p:spPr>
      </p:pic>
      <p:sp>
        <p:nvSpPr>
          <p:cNvPr id="57" name="!!mask">
            <a:extLst>
              <a:ext uri="{FF2B5EF4-FFF2-40B4-BE49-F238E27FC236}">
                <a16:creationId xmlns:a16="http://schemas.microsoft.com/office/drawing/2014/main" id="{31F317CD-0100-D01B-D487-53BF90002A37}"/>
              </a:ext>
            </a:extLst>
          </p:cNvPr>
          <p:cNvSpPr/>
          <p:nvPr/>
        </p:nvSpPr>
        <p:spPr>
          <a:xfrm>
            <a:off x="3306374" y="4995894"/>
            <a:ext cx="6521912" cy="1659242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25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7" name="!!k_ethz">
            <a:extLst>
              <a:ext uri="{FF2B5EF4-FFF2-40B4-BE49-F238E27FC236}">
                <a16:creationId xmlns:a16="http://schemas.microsoft.com/office/drawing/2014/main" id="{DE1BD6A1-1F4A-311E-5F9A-B476692424ED}"/>
              </a:ext>
            </a:extLst>
          </p:cNvPr>
          <p:cNvSpPr/>
          <p:nvPr/>
        </p:nvSpPr>
        <p:spPr>
          <a:xfrm>
            <a:off x="10792800" y="4125600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8" name="!!q_ethz">
            <a:extLst>
              <a:ext uri="{FF2B5EF4-FFF2-40B4-BE49-F238E27FC236}">
                <a16:creationId xmlns:a16="http://schemas.microsoft.com/office/drawing/2014/main" id="{F8E9268E-2B30-F5D3-58CC-A3DD0A98F633}"/>
              </a:ext>
            </a:extLst>
          </p:cNvPr>
          <p:cNvSpPr/>
          <p:nvPr/>
        </p:nvSpPr>
        <p:spPr>
          <a:xfrm>
            <a:off x="10792800" y="4125600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0" name="!!v_ethz">
            <a:extLst>
              <a:ext uri="{FF2B5EF4-FFF2-40B4-BE49-F238E27FC236}">
                <a16:creationId xmlns:a16="http://schemas.microsoft.com/office/drawing/2014/main" id="{931D0582-535B-1CBB-F7D0-28AE1D4CFFEC}"/>
              </a:ext>
            </a:extLst>
          </p:cNvPr>
          <p:cNvSpPr/>
          <p:nvPr/>
        </p:nvSpPr>
        <p:spPr>
          <a:xfrm>
            <a:off x="10792800" y="4125600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2B0CBF-25D4-C749-3BB0-C514392CF637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9B04F2-452A-639C-ED7A-29268F372CF8}"/>
              </a:ext>
            </a:extLst>
          </p:cNvPr>
          <p:cNvSpPr/>
          <p:nvPr/>
        </p:nvSpPr>
        <p:spPr>
          <a:xfrm>
            <a:off x="3594384" y="33874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91E3A4-1BE0-40AB-73B0-7FC4049F42D2}"/>
              </a:ext>
            </a:extLst>
          </p:cNvPr>
          <p:cNvSpPr/>
          <p:nvPr/>
        </p:nvSpPr>
        <p:spPr>
          <a:xfrm>
            <a:off x="4394484" y="106147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8CE3FC-2F3C-BDD7-20C1-4978DE96EC01}"/>
              </a:ext>
            </a:extLst>
          </p:cNvPr>
          <p:cNvSpPr/>
          <p:nvPr/>
        </p:nvSpPr>
        <p:spPr>
          <a:xfrm>
            <a:off x="5181884" y="105194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56BBC4-DD0A-BA5C-FB2E-394051C9C40D}"/>
              </a:ext>
            </a:extLst>
          </p:cNvPr>
          <p:cNvSpPr/>
          <p:nvPr/>
        </p:nvSpPr>
        <p:spPr>
          <a:xfrm>
            <a:off x="5966625" y="1060677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2DE9A84-CFBB-9B9D-7AAE-CDF9A259BCA2}"/>
                  </a:ext>
                </a:extLst>
              </p:cNvPr>
              <p:cNvSpPr txBox="1"/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2DE9A84-CFBB-9B9D-7AAE-CDF9A259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64F657B-5C14-6B2A-384C-157CF66767F0}"/>
                  </a:ext>
                </a:extLst>
              </p:cNvPr>
              <p:cNvSpPr txBox="1"/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64F657B-5C14-6B2A-384C-157CF667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197BCBBF-E2F7-F22C-C5DF-5B89089B157E}"/>
              </a:ext>
            </a:extLst>
          </p:cNvPr>
          <p:cNvSpPr/>
          <p:nvPr/>
        </p:nvSpPr>
        <p:spPr>
          <a:xfrm>
            <a:off x="4395536" y="30820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6A5C995-EC6D-A2F9-9F83-41047555BE96}"/>
              </a:ext>
            </a:extLst>
          </p:cNvPr>
          <p:cNvSpPr/>
          <p:nvPr/>
        </p:nvSpPr>
        <p:spPr>
          <a:xfrm>
            <a:off x="5181884" y="300468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F0CF570-19B8-C4A7-8F41-0B1D33FFF50C}"/>
              </a:ext>
            </a:extLst>
          </p:cNvPr>
          <p:cNvSpPr/>
          <p:nvPr/>
        </p:nvSpPr>
        <p:spPr>
          <a:xfrm>
            <a:off x="5965659" y="30473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79E719A-8761-FB48-21BE-91B446E653DA}"/>
                  </a:ext>
                </a:extLst>
              </p:cNvPr>
              <p:cNvSpPr txBox="1"/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79E719A-8761-FB48-21BE-91B446E65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70121C6A-AC90-3B89-19FD-9FA8659ED3BC}"/>
              </a:ext>
            </a:extLst>
          </p:cNvPr>
          <p:cNvSpPr/>
          <p:nvPr/>
        </p:nvSpPr>
        <p:spPr>
          <a:xfrm>
            <a:off x="4394214" y="303112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9" name="!!q_at">
            <a:extLst>
              <a:ext uri="{FF2B5EF4-FFF2-40B4-BE49-F238E27FC236}">
                <a16:creationId xmlns:a16="http://schemas.microsoft.com/office/drawing/2014/main" id="{B45FD910-FCCC-0B83-661D-1A37997598AC}"/>
              </a:ext>
            </a:extLst>
          </p:cNvPr>
          <p:cNvSpPr/>
          <p:nvPr/>
        </p:nvSpPr>
        <p:spPr>
          <a:xfrm>
            <a:off x="3588907" y="41602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41" name="!!v_at">
            <a:extLst>
              <a:ext uri="{FF2B5EF4-FFF2-40B4-BE49-F238E27FC236}">
                <a16:creationId xmlns:a16="http://schemas.microsoft.com/office/drawing/2014/main" id="{663CE247-BDA0-FB79-1778-B9B6BA9C3F47}"/>
              </a:ext>
            </a:extLst>
          </p:cNvPr>
          <p:cNvSpPr/>
          <p:nvPr/>
        </p:nvSpPr>
        <p:spPr>
          <a:xfrm>
            <a:off x="6743378" y="302656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44" name="!!k_at">
            <a:extLst>
              <a:ext uri="{FF2B5EF4-FFF2-40B4-BE49-F238E27FC236}">
                <a16:creationId xmlns:a16="http://schemas.microsoft.com/office/drawing/2014/main" id="{0B74F07F-CF10-D51A-7A76-817FADBDAB8C}"/>
              </a:ext>
            </a:extLst>
          </p:cNvPr>
          <p:cNvSpPr/>
          <p:nvPr/>
        </p:nvSpPr>
        <p:spPr>
          <a:xfrm>
            <a:off x="6744352" y="106008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785482C-775C-2AF5-8FF3-866F19AA38F2}"/>
                  </a:ext>
                </a:extLst>
              </p:cNvPr>
              <p:cNvSpPr/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785482C-775C-2AF5-8FF3-866F19AA3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6D618B3-4CDC-0C0D-52A9-1B09750F270F}"/>
                  </a:ext>
                </a:extLst>
              </p:cNvPr>
              <p:cNvSpPr/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6D618B3-4CDC-0C0D-52A9-1B09750F2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07E1DD2-67D6-824F-53FB-5DE6178AF2CD}"/>
                  </a:ext>
                </a:extLst>
              </p:cNvPr>
              <p:cNvSpPr/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07E1DD2-67D6-824F-53FB-5DE6178AF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498849D-E776-CB90-DB6B-15BF224650CD}"/>
                  </a:ext>
                </a:extLst>
              </p:cNvPr>
              <p:cNvSpPr/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498849D-E776-CB90-DB6B-15BF22465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>
            <a:extLst>
              <a:ext uri="{FF2B5EF4-FFF2-40B4-BE49-F238E27FC236}">
                <a16:creationId xmlns:a16="http://schemas.microsoft.com/office/drawing/2014/main" id="{097D572A-9C74-999F-283E-84051AC7847A}"/>
              </a:ext>
            </a:extLst>
          </p:cNvPr>
          <p:cNvSpPr/>
          <p:nvPr/>
        </p:nvSpPr>
        <p:spPr>
          <a:xfrm>
            <a:off x="3609649" y="182875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645DC07-3075-BBD7-ED1D-038C6889F68B}"/>
              </a:ext>
            </a:extLst>
          </p:cNvPr>
          <p:cNvSpPr/>
          <p:nvPr/>
        </p:nvSpPr>
        <p:spPr>
          <a:xfrm>
            <a:off x="3601280" y="2616157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A75AA8D-C36C-5E63-01D9-392B96463F72}"/>
                  </a:ext>
                </a:extLst>
              </p:cNvPr>
              <p:cNvSpPr/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A75AA8D-C36C-5E63-01D9-392B96463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BB90BC9-0A95-853E-F78B-2C55890A1B27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BB90BC9-0A95-853E-F78B-2C55890A1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6D24073-F082-E3D4-727C-B45F891A2D0B}"/>
                  </a:ext>
                </a:extLst>
              </p:cNvPr>
              <p:cNvSpPr/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6D24073-F082-E3D4-727C-B45F891A2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C8982E6-5A98-5579-4080-FD98B39F5FBE}"/>
                  </a:ext>
                </a:extLst>
              </p:cNvPr>
              <p:cNvSpPr/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C8982E6-5A98-5579-4080-FD98B39F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BBCDA81-AB34-D40A-87C2-3A09FA25FCE6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BBCDA81-AB34-D40A-87C2-3A09FA25F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3F6BF23-10B6-FC33-A58E-544469B05E0F}"/>
                  </a:ext>
                </a:extLst>
              </p:cNvPr>
              <p:cNvSpPr/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3F6BF23-10B6-FC33-A58E-544469B05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1B36394-266D-C684-E30C-40B74ECC72F4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1B36394-266D-C684-E30C-40B74ECC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16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图片 57">
            <a:extLst>
              <a:ext uri="{FF2B5EF4-FFF2-40B4-BE49-F238E27FC236}">
                <a16:creationId xmlns:a16="http://schemas.microsoft.com/office/drawing/2014/main" id="{19FBD342-48E8-DB2C-1B56-1179E15C1E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8" y="5049727"/>
            <a:ext cx="6339363" cy="155645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48B21441-4DD6-37A9-D3FD-7B3B8A328B34}"/>
              </a:ext>
            </a:extLst>
          </p:cNvPr>
          <p:cNvSpPr/>
          <p:nvPr/>
        </p:nvSpPr>
        <p:spPr>
          <a:xfrm>
            <a:off x="9205419" y="4106708"/>
            <a:ext cx="1098428" cy="7176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FFN</a:t>
            </a:r>
            <a:endParaRPr lang="en-CH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846B73F-301A-CFAD-FF43-0159E2D5D6AA}"/>
              </a:ext>
            </a:extLst>
          </p:cNvPr>
          <p:cNvSpPr/>
          <p:nvPr/>
        </p:nvSpPr>
        <p:spPr>
          <a:xfrm>
            <a:off x="3263984" y="5040603"/>
            <a:ext cx="6479357" cy="1552578"/>
          </a:xfrm>
          <a:custGeom>
            <a:avLst/>
            <a:gdLst>
              <a:gd name="connsiteX0" fmla="*/ 0 w 11876400"/>
              <a:gd name="connsiteY0" fmla="*/ 0 h 3189600"/>
              <a:gd name="connsiteX1" fmla="*/ 11876400 w 11876400"/>
              <a:gd name="connsiteY1" fmla="*/ 0 h 3189600"/>
              <a:gd name="connsiteX2" fmla="*/ 11876400 w 11876400"/>
              <a:gd name="connsiteY2" fmla="*/ 76200 h 3189600"/>
              <a:gd name="connsiteX3" fmla="*/ 7526651 w 11876400"/>
              <a:gd name="connsiteY3" fmla="*/ 76200 h 3189600"/>
              <a:gd name="connsiteX4" fmla="*/ 7526651 w 11876400"/>
              <a:gd name="connsiteY4" fmla="*/ 3095626 h 3189600"/>
              <a:gd name="connsiteX5" fmla="*/ 11876400 w 11876400"/>
              <a:gd name="connsiteY5" fmla="*/ 3095626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0" y="0"/>
                </a:moveTo>
                <a:lnTo>
                  <a:pt x="11876400" y="0"/>
                </a:lnTo>
                <a:lnTo>
                  <a:pt x="11876400" y="76200"/>
                </a:lnTo>
                <a:lnTo>
                  <a:pt x="7526651" y="76200"/>
                </a:lnTo>
                <a:lnTo>
                  <a:pt x="7526651" y="3095626"/>
                </a:lnTo>
                <a:lnTo>
                  <a:pt x="11876400" y="3095626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387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2E332F-8A9D-B132-2C54-548492E22424}"/>
              </a:ext>
            </a:extLst>
          </p:cNvPr>
          <p:cNvSpPr txBox="1"/>
          <p:nvPr/>
        </p:nvSpPr>
        <p:spPr>
          <a:xfrm>
            <a:off x="8629650" y="368300"/>
            <a:ext cx="296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Overview of Llama3-8</a:t>
            </a:r>
            <a:r>
              <a:rPr lang="en-US" altLang="zh-CN" sz="2400" b="1" dirty="0"/>
              <a:t>B</a:t>
            </a:r>
            <a:endParaRPr lang="en-CH" sz="2400" b="1" dirty="0"/>
          </a:p>
        </p:txBody>
      </p:sp>
      <p:pic>
        <p:nvPicPr>
          <p:cNvPr id="179" name="图片 178">
            <a:extLst>
              <a:ext uri="{FF2B5EF4-FFF2-40B4-BE49-F238E27FC236}">
                <a16:creationId xmlns:a16="http://schemas.microsoft.com/office/drawing/2014/main" id="{9CC10CE1-92BE-71BF-1917-9FF13D64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" y="2008509"/>
            <a:ext cx="11571211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B0374B0-180E-2300-5895-FB0EB5CFF1AD}"/>
                  </a:ext>
                </a:extLst>
              </p:cNvPr>
              <p:cNvSpPr/>
              <p:nvPr/>
            </p:nvSpPr>
            <p:spPr>
              <a:xfrm>
                <a:off x="4381227" y="492974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B0374B0-180E-2300-5895-FB0EB5CFF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227" y="4929741"/>
                <a:ext cx="689332" cy="679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EF0AC5-1AF7-FC0D-DEA2-4B0E7C9EF6E6}"/>
                  </a:ext>
                </a:extLst>
              </p:cNvPr>
              <p:cNvSpPr/>
              <p:nvPr/>
            </p:nvSpPr>
            <p:spPr>
              <a:xfrm>
                <a:off x="5186615" y="493631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EF0AC5-1AF7-FC0D-DEA2-4B0E7C9EF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615" y="4936314"/>
                <a:ext cx="689332" cy="679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FB56602-716F-B083-13C3-729341396119}"/>
                  </a:ext>
                </a:extLst>
              </p:cNvPr>
              <p:cNvSpPr/>
              <p:nvPr/>
            </p:nvSpPr>
            <p:spPr>
              <a:xfrm>
                <a:off x="5973847" y="493802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FB56602-716F-B083-13C3-72934139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847" y="4938026"/>
                <a:ext cx="689332" cy="679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34AC532-E7A4-BCCE-80CE-509E7E6249AD}"/>
                  </a:ext>
                </a:extLst>
              </p:cNvPr>
              <p:cNvSpPr/>
              <p:nvPr/>
            </p:nvSpPr>
            <p:spPr>
              <a:xfrm>
                <a:off x="6757157" y="4941900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34AC532-E7A4-BCCE-80CE-509E7E624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57" y="4941900"/>
                <a:ext cx="689332" cy="679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q_ethz">
            <a:extLst>
              <a:ext uri="{FF2B5EF4-FFF2-40B4-BE49-F238E27FC236}">
                <a16:creationId xmlns:a16="http://schemas.microsoft.com/office/drawing/2014/main" id="{DE1BD6A1-1F4A-311E-5F9A-B476692424ED}"/>
              </a:ext>
            </a:extLst>
          </p:cNvPr>
          <p:cNvSpPr/>
          <p:nvPr/>
        </p:nvSpPr>
        <p:spPr>
          <a:xfrm>
            <a:off x="3587939" y="4916438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8" name="!!v_ethz">
            <a:extLst>
              <a:ext uri="{FF2B5EF4-FFF2-40B4-BE49-F238E27FC236}">
                <a16:creationId xmlns:a16="http://schemas.microsoft.com/office/drawing/2014/main" id="{1ECF0FB0-B08A-2496-9072-8E8AD477D60E}"/>
              </a:ext>
            </a:extLst>
          </p:cNvPr>
          <p:cNvSpPr/>
          <p:nvPr/>
        </p:nvSpPr>
        <p:spPr>
          <a:xfrm>
            <a:off x="7513836" y="30175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0" name="!!k_ethz">
            <a:extLst>
              <a:ext uri="{FF2B5EF4-FFF2-40B4-BE49-F238E27FC236}">
                <a16:creationId xmlns:a16="http://schemas.microsoft.com/office/drawing/2014/main" id="{F42582DE-4989-B6B9-6EB1-F3502FA2DB67}"/>
              </a:ext>
            </a:extLst>
          </p:cNvPr>
          <p:cNvSpPr/>
          <p:nvPr/>
        </p:nvSpPr>
        <p:spPr>
          <a:xfrm>
            <a:off x="7519181" y="107082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ETHz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285387-F34B-0472-E74A-06DCE12F6219}"/>
                  </a:ext>
                </a:extLst>
              </p:cNvPr>
              <p:cNvSpPr/>
              <p:nvPr/>
            </p:nvSpPr>
            <p:spPr>
              <a:xfrm>
                <a:off x="7545735" y="493806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285387-F34B-0472-E74A-06DCE12F6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35" y="4938066"/>
                <a:ext cx="689332" cy="679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01C331D9-6321-FAB3-AD04-364A1092D14C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23A15C-67D6-357E-6864-6C892EAEBF83}"/>
              </a:ext>
            </a:extLst>
          </p:cNvPr>
          <p:cNvSpPr/>
          <p:nvPr/>
        </p:nvSpPr>
        <p:spPr>
          <a:xfrm>
            <a:off x="3594384" y="33874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843313-51DF-B642-3977-FC482D9E81A6}"/>
              </a:ext>
            </a:extLst>
          </p:cNvPr>
          <p:cNvSpPr/>
          <p:nvPr/>
        </p:nvSpPr>
        <p:spPr>
          <a:xfrm>
            <a:off x="4394484" y="106147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2ED52C1-62B1-C36C-1C9B-DD80E5C99D97}"/>
              </a:ext>
            </a:extLst>
          </p:cNvPr>
          <p:cNvSpPr/>
          <p:nvPr/>
        </p:nvSpPr>
        <p:spPr>
          <a:xfrm>
            <a:off x="5181884" y="1051948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F93447-688D-4C5A-EF3F-2C5CE3B44F97}"/>
              </a:ext>
            </a:extLst>
          </p:cNvPr>
          <p:cNvSpPr/>
          <p:nvPr/>
        </p:nvSpPr>
        <p:spPr>
          <a:xfrm>
            <a:off x="5966625" y="1060677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71AAEF7-434D-BA02-2B40-674F488D51AE}"/>
                  </a:ext>
                </a:extLst>
              </p:cNvPr>
              <p:cNvSpPr txBox="1"/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71AAEF7-434D-BA02-2B40-674F488D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1484081"/>
                <a:ext cx="503164" cy="369460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DA43E5-80D1-6733-3B65-2BE998CAB027}"/>
                  </a:ext>
                </a:extLst>
              </p:cNvPr>
              <p:cNvSpPr txBox="1"/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DA43E5-80D1-6733-3B65-2BE998CA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03" y="1245272"/>
                <a:ext cx="503164" cy="369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F8FE2440-C0DE-819A-D749-3A9E847C10AB}"/>
              </a:ext>
            </a:extLst>
          </p:cNvPr>
          <p:cNvSpPr/>
          <p:nvPr/>
        </p:nvSpPr>
        <p:spPr>
          <a:xfrm>
            <a:off x="4395536" y="308204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67AAFF-D903-7BE9-A22B-E9C77FB96B84}"/>
              </a:ext>
            </a:extLst>
          </p:cNvPr>
          <p:cNvSpPr/>
          <p:nvPr/>
        </p:nvSpPr>
        <p:spPr>
          <a:xfrm>
            <a:off x="5181884" y="300468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0178FD-1726-DA05-B851-1133E72E2882}"/>
              </a:ext>
            </a:extLst>
          </p:cNvPr>
          <p:cNvSpPr/>
          <p:nvPr/>
        </p:nvSpPr>
        <p:spPr>
          <a:xfrm>
            <a:off x="5965659" y="30473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602DDD7-318D-83B1-0347-02A4043E2B34}"/>
                  </a:ext>
                </a:extLst>
              </p:cNvPr>
              <p:cNvSpPr txBox="1"/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602DDD7-318D-83B1-0347-02A4043E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43" y="519676"/>
                <a:ext cx="503164" cy="3694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B29697E5-DCB0-0471-D8FE-7EC1D5933941}"/>
              </a:ext>
            </a:extLst>
          </p:cNvPr>
          <p:cNvSpPr/>
          <p:nvPr/>
        </p:nvSpPr>
        <p:spPr>
          <a:xfrm>
            <a:off x="4394214" y="303112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37" name="!!q_at">
            <a:extLst>
              <a:ext uri="{FF2B5EF4-FFF2-40B4-BE49-F238E27FC236}">
                <a16:creationId xmlns:a16="http://schemas.microsoft.com/office/drawing/2014/main" id="{CD2EE254-FD18-7D05-0EA8-57C0E9031413}"/>
              </a:ext>
            </a:extLst>
          </p:cNvPr>
          <p:cNvSpPr/>
          <p:nvPr/>
        </p:nvSpPr>
        <p:spPr>
          <a:xfrm>
            <a:off x="3588907" y="4160273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39" name="!!v_at">
            <a:extLst>
              <a:ext uri="{FF2B5EF4-FFF2-40B4-BE49-F238E27FC236}">
                <a16:creationId xmlns:a16="http://schemas.microsoft.com/office/drawing/2014/main" id="{4A24D56E-9BDF-204F-07AE-D211DE74D5A2}"/>
              </a:ext>
            </a:extLst>
          </p:cNvPr>
          <p:cNvSpPr/>
          <p:nvPr/>
        </p:nvSpPr>
        <p:spPr>
          <a:xfrm>
            <a:off x="6743378" y="302656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41" name="!!k_at">
            <a:extLst>
              <a:ext uri="{FF2B5EF4-FFF2-40B4-BE49-F238E27FC236}">
                <a16:creationId xmlns:a16="http://schemas.microsoft.com/office/drawing/2014/main" id="{D4B89998-E3A2-2F35-DF60-87E1B8F846AC}"/>
              </a:ext>
            </a:extLst>
          </p:cNvPr>
          <p:cNvSpPr/>
          <p:nvPr/>
        </p:nvSpPr>
        <p:spPr>
          <a:xfrm>
            <a:off x="6744352" y="106008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</a:t>
            </a:r>
            <a:endParaRPr lang="en-CH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37389E7-1BA8-569F-B6A5-D47C75DE1FB2}"/>
                  </a:ext>
                </a:extLst>
              </p:cNvPr>
              <p:cNvSpPr/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37389E7-1BA8-569F-B6A5-D47C75DE1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57" y="4158686"/>
                <a:ext cx="689332" cy="679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B9E682E-4346-D59A-64E3-B27E09BA8C5C}"/>
                  </a:ext>
                </a:extLst>
              </p:cNvPr>
              <p:cNvSpPr/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B9E682E-4346-D59A-64E3-B27E09BA8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7" y="4159611"/>
                <a:ext cx="689332" cy="6792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655AA5B-121E-F26E-FD9D-FF35D3DDAB1A}"/>
                  </a:ext>
                </a:extLst>
              </p:cNvPr>
              <p:cNvSpPr/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655AA5B-121E-F26E-FD9D-FF35D3DDA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57" y="4160861"/>
                <a:ext cx="689332" cy="679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C87F228-D3BE-9FA9-4D2B-D5EA4253F5EB}"/>
                  </a:ext>
                </a:extLst>
              </p:cNvPr>
              <p:cNvSpPr/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C87F228-D3BE-9FA9-4D2B-D5EA4253F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7" y="4157036"/>
                <a:ext cx="689332" cy="6792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05CD40CD-5F23-FB66-AE29-B45BAB4D4F61}"/>
              </a:ext>
            </a:extLst>
          </p:cNvPr>
          <p:cNvSpPr/>
          <p:nvPr/>
        </p:nvSpPr>
        <p:spPr>
          <a:xfrm>
            <a:off x="3609649" y="182875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1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5770EFC-2E04-0F66-B7A6-6E04C1C6C5A5}"/>
              </a:ext>
            </a:extLst>
          </p:cNvPr>
          <p:cNvSpPr/>
          <p:nvPr/>
        </p:nvSpPr>
        <p:spPr>
          <a:xfrm>
            <a:off x="3601280" y="2616157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endParaRPr lang="en-CH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474613B-B4F1-DC25-3DB3-D87320EBE6F1}"/>
                  </a:ext>
                </a:extLst>
              </p:cNvPr>
              <p:cNvSpPr/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474613B-B4F1-DC25-3DB3-D87320EBE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7" y="1827233"/>
                <a:ext cx="689332" cy="679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BD889B3-A076-71F6-8CD5-5AD17149F522}"/>
                  </a:ext>
                </a:extLst>
              </p:cNvPr>
              <p:cNvSpPr/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BD889B3-A076-71F6-8CD5-5AD17149F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668" y="2608283"/>
                <a:ext cx="689332" cy="6792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9E41A0-E4B2-EC84-45B1-EAF8B49762B0}"/>
                  </a:ext>
                </a:extLst>
              </p:cNvPr>
              <p:cNvSpPr/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F9E41A0-E4B2-EC84-45B1-EAF8B4976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2" y="3382983"/>
                <a:ext cx="689332" cy="6792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7A50730-B13A-6543-FD57-DE740BD2C5FA}"/>
                  </a:ext>
                </a:extLst>
              </p:cNvPr>
              <p:cNvSpPr/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7A50730-B13A-6543-FD57-DE740BD2C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8" y="2615558"/>
                <a:ext cx="689332" cy="6792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8FA22-1515-D4B4-D713-1E83EF4235C2}"/>
                  </a:ext>
                </a:extLst>
              </p:cNvPr>
              <p:cNvSpPr/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8FA22-1515-D4B4-D713-1E83EF42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22" y="3383908"/>
                <a:ext cx="689332" cy="67924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717BE99-C6BF-B866-0CC6-8DE424FAFDD4}"/>
                  </a:ext>
                </a:extLst>
              </p:cNvPr>
              <p:cNvSpPr/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H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CH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CH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717BE99-C6BF-B866-0CC6-8DE424FAF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2" y="3384834"/>
                <a:ext cx="689332" cy="679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AE697B4-8E4E-2BCD-6CE7-23B7809834BB}"/>
                  </a:ext>
                </a:extLst>
              </p:cNvPr>
              <p:cNvSpPr txBox="1"/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AE697B4-8E4E-2BCD-6CE7-23B78098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7" y="2033677"/>
                <a:ext cx="292100" cy="369332"/>
              </a:xfrm>
              <a:prstGeom prst="rect">
                <a:avLst/>
              </a:prstGeom>
              <a:blipFill>
                <a:blip r:embed="rId21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662F54-FA9C-DBB9-735F-FD5CE766B24B}"/>
              </a:ext>
            </a:extLst>
          </p:cNvPr>
          <p:cNvSpPr txBox="1"/>
          <p:nvPr/>
        </p:nvSpPr>
        <p:spPr>
          <a:xfrm>
            <a:off x="1025815" y="754728"/>
            <a:ext cx="10237271" cy="641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Does LLM tokenize by whitespace?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really, in fact, they use tokenizer like </a:t>
            </a:r>
            <a:r>
              <a:rPr lang="en-US" altLang="zh-CN" sz="1600" dirty="0">
                <a:hlinkClick r:id="rId3"/>
              </a:rPr>
              <a:t>Tiktoken</a:t>
            </a:r>
            <a:r>
              <a:rPr lang="en-US" altLang="zh-CN" sz="1600" dirty="0"/>
              <a:t> which use </a:t>
            </a:r>
            <a:r>
              <a:rPr lang="en-US" altLang="zh-CN" sz="1600" dirty="0">
                <a:hlinkClick r:id="rId4"/>
              </a:rPr>
              <a:t>Byte Pair Encoding (BPE) </a:t>
            </a:r>
            <a:r>
              <a:rPr lang="en-US" altLang="zh-CN" sz="1600" dirty="0"/>
              <a:t>method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What is </a:t>
            </a:r>
            <a:r>
              <a:rPr lang="en-US" sz="1600" b="1" dirty="0" err="1"/>
              <a:t>KVCache</a:t>
            </a:r>
            <a:r>
              <a:rPr lang="en-US" sz="1600" b="1" dirty="0"/>
              <a:t>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 the generation, the key and values are reused, so the embeddings are cached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Is it what happened in Llama3?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Not exactly, it’s a simplified version with only one layer of transformer decoder block and self attention rather than group attention. That is for one key-value pair there are multiple queries</a:t>
            </a:r>
            <a:endParaRPr lang="en-US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The </a:t>
            </a:r>
            <a:r>
              <a:rPr lang="en-US" sz="1600" b="1" dirty="0" err="1"/>
              <a:t>KVCache</a:t>
            </a:r>
            <a:r>
              <a:rPr lang="en-US" sz="1600" b="1" dirty="0"/>
              <a:t> and attention grows linearly, how can LLM generate infinite content?</a:t>
            </a:r>
            <a:endParaRPr lang="en-US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lnSpc>
                <a:spcPct val="200000"/>
              </a:lnSpc>
            </a:pPr>
            <a:endParaRPr lang="en-US" sz="1600" dirty="0"/>
          </a:p>
          <a:p>
            <a:pPr lvl="1">
              <a:lnSpc>
                <a:spcPct val="200000"/>
              </a:lnSpc>
            </a:pPr>
            <a:endParaRPr lang="en-US" sz="1600" dirty="0"/>
          </a:p>
          <a:p>
            <a:pPr lvl="1">
              <a:lnSpc>
                <a:spcPct val="200000"/>
              </a:lnSpc>
            </a:pP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02312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6184219" cy="685333"/>
          </a:xfrm>
        </p:spPr>
        <p:txBody>
          <a:bodyPr/>
          <a:lstStyle/>
          <a:p>
            <a:r>
              <a:rPr lang="de-DE" sz="6000" b="1" dirty="0"/>
              <a:t>1. Related Work</a:t>
            </a:r>
            <a:endParaRPr lang="de-CH" sz="60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22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731838" y="3110152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731837" y="3940190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731837" y="477022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2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731836" y="5478444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1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1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0B37A-4CCE-E8CE-FA51-0B7BD3E23D19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D0BC6-B4A2-CA0F-4415-0BBBBC13B796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Memory-efficient Transformers via Top-</a:t>
            </a:r>
            <a:r>
              <a:rPr lang="en-US" sz="2400" dirty="0"/>
              <a:t>k</a:t>
            </a:r>
            <a:r>
              <a:rPr lang="en-CH" sz="2400" dirty="0"/>
              <a:t> Attention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FB29E-0A8D-BA9A-CA12-97F11FF87857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SustainNLP</a:t>
            </a:r>
            <a:r>
              <a:rPr lang="en-US" dirty="0"/>
              <a:t> Jun 13 2021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05286-CE11-7A57-B704-62B059E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4" b="87024"/>
          <a:stretch/>
        </p:blipFill>
        <p:spPr>
          <a:xfrm>
            <a:off x="612358" y="2197140"/>
            <a:ext cx="10525227" cy="9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0B37A-4CCE-E8CE-FA51-0B7BD3E23D19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D0BC6-B4A2-CA0F-4415-0BBBBC13B796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Memory-efficient Transformers via Top-</a:t>
            </a:r>
            <a:r>
              <a:rPr lang="en-US" sz="2400" dirty="0"/>
              <a:t>k</a:t>
            </a:r>
            <a:r>
              <a:rPr lang="en-CH" sz="2400" dirty="0"/>
              <a:t> Attention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FB29E-0A8D-BA9A-CA12-97F11FF87857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SustainNLP</a:t>
            </a:r>
            <a:r>
              <a:rPr lang="en-US" dirty="0"/>
              <a:t> Jun 13 2021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05286-CE11-7A57-B704-62B059E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1" b="79485"/>
          <a:stretch/>
        </p:blipFill>
        <p:spPr>
          <a:xfrm>
            <a:off x="612358" y="2197140"/>
            <a:ext cx="10408887" cy="1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0B37A-4CCE-E8CE-FA51-0B7BD3E23D19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D0BC6-B4A2-CA0F-4415-0BBBBC13B796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Memory-efficient Transformers via Top-</a:t>
            </a:r>
            <a:r>
              <a:rPr lang="en-US" sz="2400" dirty="0"/>
              <a:t>k</a:t>
            </a:r>
            <a:r>
              <a:rPr lang="en-CH" sz="2400" dirty="0"/>
              <a:t> Attention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FB29E-0A8D-BA9A-CA12-97F11FF87857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SustainNLP</a:t>
            </a:r>
            <a:r>
              <a:rPr lang="en-US" dirty="0"/>
              <a:t> Jun 13 2021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05286-CE11-7A57-B704-62B059E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42" b="76181"/>
          <a:stretch/>
        </p:blipFill>
        <p:spPr>
          <a:xfrm>
            <a:off x="612358" y="2197140"/>
            <a:ext cx="10473334" cy="1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8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0B37A-4CCE-E8CE-FA51-0B7BD3E23D19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D0BC6-B4A2-CA0F-4415-0BBBBC13B796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Memory-efficient Transformers via Top-</a:t>
            </a:r>
            <a:r>
              <a:rPr lang="en-US" sz="2400" dirty="0"/>
              <a:t>k</a:t>
            </a:r>
            <a:r>
              <a:rPr lang="en-CH" sz="2400" dirty="0"/>
              <a:t> Attention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FB29E-0A8D-BA9A-CA12-97F11FF87857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SustainNLP</a:t>
            </a:r>
            <a:r>
              <a:rPr lang="en-US" dirty="0"/>
              <a:t> Jun 13 2021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05286-CE11-7A57-B704-62B059E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42" b="69150"/>
          <a:stretch/>
        </p:blipFill>
        <p:spPr>
          <a:xfrm>
            <a:off x="612358" y="2197140"/>
            <a:ext cx="10473334" cy="22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0B37A-4CCE-E8CE-FA51-0B7BD3E23D19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D0BC6-B4A2-CA0F-4415-0BBBBC13B796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Memory-efficient Transformers via Top-</a:t>
            </a:r>
            <a:r>
              <a:rPr lang="en-US" sz="2400" dirty="0"/>
              <a:t>k</a:t>
            </a:r>
            <a:r>
              <a:rPr lang="en-CH" sz="2400" dirty="0"/>
              <a:t> Attention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2FB29E-0A8D-BA9A-CA12-97F11FF87857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SustainNLP</a:t>
            </a:r>
            <a:r>
              <a:rPr lang="en-US" dirty="0"/>
              <a:t> Jun 13 2021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05286-CE11-7A57-B704-62B059E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77" b="60465"/>
          <a:stretch/>
        </p:blipFill>
        <p:spPr>
          <a:xfrm>
            <a:off x="612358" y="2197140"/>
            <a:ext cx="10358255" cy="28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15AE6C-7C03-BEB1-20A7-963B2B59C537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72988-43A2-2FBC-38A7-3FF90C113119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Transformer-VQ: Linear-Time Transformers via Vector Quantization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62365B-73F6-1E54-7830-41C4FAC3A3D0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ArXiv</a:t>
            </a:r>
            <a:r>
              <a:rPr lang="en-US" dirty="0"/>
              <a:t> 2023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AF749C-1605-6C36-22E0-7998E75A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9" b="38099"/>
          <a:stretch/>
        </p:blipFill>
        <p:spPr>
          <a:xfrm>
            <a:off x="845523" y="2688999"/>
            <a:ext cx="10453350" cy="22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15AE6C-7C03-BEB1-20A7-963B2B59C537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62365B-73F6-1E54-7830-41C4FAC3A3D0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ArXiv</a:t>
            </a:r>
            <a:r>
              <a:rPr lang="en-US" dirty="0"/>
              <a:t> 2024</a:t>
            </a:r>
            <a:endParaRPr lang="en-CH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837739-205F-4F72-E8AE-57E5CB15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28" b="29306"/>
          <a:stretch/>
        </p:blipFill>
        <p:spPr>
          <a:xfrm>
            <a:off x="1409435" y="2245728"/>
            <a:ext cx="8646419" cy="30953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D3D7BB-7CF7-CDEE-BEA1-7BA37579A30D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MemGPT</a:t>
            </a:r>
            <a:r>
              <a:rPr lang="en-US" sz="2400" b="1" dirty="0"/>
              <a:t>: Towards LLMs as Operating System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323738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6F5903-06B2-A0F5-D7FE-1328709FF6A5}"/>
              </a:ext>
            </a:extLst>
          </p:cNvPr>
          <p:cNvSpPr/>
          <p:nvPr/>
        </p:nvSpPr>
        <p:spPr>
          <a:xfrm>
            <a:off x="4958866" y="441141"/>
            <a:ext cx="689332" cy="679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AD53002-0921-0DC1-0348-79F97AFF159C}"/>
              </a:ext>
            </a:extLst>
          </p:cNvPr>
          <p:cNvSpPr/>
          <p:nvPr/>
        </p:nvSpPr>
        <p:spPr>
          <a:xfrm>
            <a:off x="5756947" y="441139"/>
            <a:ext cx="689332" cy="679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4ED7421-5EFA-CF98-CE92-7E148447204E}"/>
              </a:ext>
            </a:extLst>
          </p:cNvPr>
          <p:cNvSpPr/>
          <p:nvPr/>
        </p:nvSpPr>
        <p:spPr>
          <a:xfrm>
            <a:off x="6543801" y="444105"/>
            <a:ext cx="689332" cy="679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CF528B4-7D4B-AF96-68A6-B2B83DD5FA47}"/>
              </a:ext>
            </a:extLst>
          </p:cNvPr>
          <p:cNvSpPr/>
          <p:nvPr/>
        </p:nvSpPr>
        <p:spPr>
          <a:xfrm>
            <a:off x="4958866" y="1465813"/>
            <a:ext cx="2274267" cy="609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  <a:endParaRPr lang="en-CH" dirty="0"/>
          </a:p>
        </p:txBody>
      </p:sp>
      <p:pic>
        <p:nvPicPr>
          <p:cNvPr id="340" name="图片 339">
            <a:extLst>
              <a:ext uri="{FF2B5EF4-FFF2-40B4-BE49-F238E27FC236}">
                <a16:creationId xmlns:a16="http://schemas.microsoft.com/office/drawing/2014/main" id="{C7884298-FA42-68FF-1105-2ABAB841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344" name="!!mask">
            <a:extLst>
              <a:ext uri="{FF2B5EF4-FFF2-40B4-BE49-F238E27FC236}">
                <a16:creationId xmlns:a16="http://schemas.microsoft.com/office/drawing/2014/main" id="{C16FA3C0-D6E4-8D26-6C4D-A2C06F033699}"/>
              </a:ext>
            </a:extLst>
          </p:cNvPr>
          <p:cNvSpPr/>
          <p:nvPr/>
        </p:nvSpPr>
        <p:spPr>
          <a:xfrm>
            <a:off x="158749" y="3188469"/>
            <a:ext cx="11874500" cy="3187700"/>
          </a:xfrm>
          <a:custGeom>
            <a:avLst/>
            <a:gdLst>
              <a:gd name="connsiteX0" fmla="*/ 82551 w 11874500"/>
              <a:gd name="connsiteY0" fmla="*/ 217809 h 3187700"/>
              <a:gd name="connsiteX1" fmla="*/ 82551 w 11874500"/>
              <a:gd name="connsiteY1" fmla="*/ 2961009 h 3187700"/>
              <a:gd name="connsiteX2" fmla="*/ 1517651 w 11874500"/>
              <a:gd name="connsiteY2" fmla="*/ 2961009 h 3187700"/>
              <a:gd name="connsiteX3" fmla="*/ 1517651 w 11874500"/>
              <a:gd name="connsiteY3" fmla="*/ 217809 h 3187700"/>
              <a:gd name="connsiteX4" fmla="*/ 0 w 11874500"/>
              <a:gd name="connsiteY4" fmla="*/ 0 h 3187700"/>
              <a:gd name="connsiteX5" fmla="*/ 11874500 w 11874500"/>
              <a:gd name="connsiteY5" fmla="*/ 0 h 3187700"/>
              <a:gd name="connsiteX6" fmla="*/ 11874500 w 11874500"/>
              <a:gd name="connsiteY6" fmla="*/ 3187700 h 3187700"/>
              <a:gd name="connsiteX7" fmla="*/ 0 w 11874500"/>
              <a:gd name="connsiteY7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4500" h="3187700">
                <a:moveTo>
                  <a:pt x="82551" y="217809"/>
                </a:moveTo>
                <a:lnTo>
                  <a:pt x="82551" y="2961009"/>
                </a:lnTo>
                <a:lnTo>
                  <a:pt x="1517651" y="2961009"/>
                </a:lnTo>
                <a:lnTo>
                  <a:pt x="1517651" y="217809"/>
                </a:lnTo>
                <a:close/>
                <a:moveTo>
                  <a:pt x="0" y="0"/>
                </a:moveTo>
                <a:lnTo>
                  <a:pt x="11874500" y="0"/>
                </a:lnTo>
                <a:lnTo>
                  <a:pt x="11874500" y="3187700"/>
                </a:lnTo>
                <a:lnTo>
                  <a:pt x="0" y="3187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AD3A4B9F-5ECC-7953-D542-43243DB58BB4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12445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248737E-C8BD-02DB-FF80-69E5408A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41" t="-1124" r="4342" b="10770"/>
          <a:stretch/>
        </p:blipFill>
        <p:spPr>
          <a:xfrm>
            <a:off x="3613792" y="1326619"/>
            <a:ext cx="5766378" cy="5474384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15AE6C-7C03-BEB1-20A7-963B2B59C537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72988-43A2-2FBC-38A7-3FF90C113119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H2O: Heavy-Hitter Oracle for Efficient Generative Inference of Large Language Models</a:t>
            </a:r>
            <a:endParaRPr lang="en-CH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62365B-73F6-1E54-7830-41C4FAC3A3D0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NeurIPS</a:t>
            </a:r>
            <a:r>
              <a:rPr lang="en-US" dirty="0"/>
              <a:t> Dec 18 2023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23546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31E56-B94B-EABC-88C2-B315F1305980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0F08C-630F-7EA5-82B1-2B44D4C1028B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Efficient Streaming Language Models with Attention Sinks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E8DFC-FEAC-AF27-21F2-EAB100A89681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ICLR</a:t>
            </a:r>
            <a:r>
              <a:rPr lang="en-US" dirty="0"/>
              <a:t> May 2024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4FA3A-58D4-9BE6-49E1-FD14D05EB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1" t="-1226"/>
          <a:stretch/>
        </p:blipFill>
        <p:spPr>
          <a:xfrm>
            <a:off x="4283675" y="1537076"/>
            <a:ext cx="3492843" cy="41721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B81FB0-7ADC-D105-AB12-2F1A998E1F62}"/>
              </a:ext>
            </a:extLst>
          </p:cNvPr>
          <p:cNvSpPr/>
          <p:nvPr/>
        </p:nvSpPr>
        <p:spPr>
          <a:xfrm>
            <a:off x="6883392" y="1698884"/>
            <a:ext cx="776052" cy="46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500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31E56-B94B-EABC-88C2-B315F1305980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0F08C-630F-7EA5-82B1-2B44D4C1028B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Efficient Streaming Language Models with Attention Sinks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E8DFC-FEAC-AF27-21F2-EAB100A89681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ICLR</a:t>
            </a:r>
            <a:r>
              <a:rPr lang="en-US" dirty="0"/>
              <a:t> May 2024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4FA3A-58D4-9BE6-49E1-FD14D05EB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522"/>
            <a:ext cx="12192000" cy="4121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B81FB0-7ADC-D105-AB12-2F1A998E1F62}"/>
              </a:ext>
            </a:extLst>
          </p:cNvPr>
          <p:cNvSpPr/>
          <p:nvPr/>
        </p:nvSpPr>
        <p:spPr>
          <a:xfrm>
            <a:off x="11298873" y="2031797"/>
            <a:ext cx="776052" cy="46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C31C3C-A17B-CC5F-F7B3-7EB2227D792B}"/>
              </a:ext>
            </a:extLst>
          </p:cNvPr>
          <p:cNvSpPr/>
          <p:nvPr/>
        </p:nvSpPr>
        <p:spPr>
          <a:xfrm>
            <a:off x="3190875" y="1751325"/>
            <a:ext cx="5582422" cy="46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31E56-B94B-EABC-88C2-B315F1305980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0F08C-630F-7EA5-82B1-2B44D4C1028B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Efficient Streaming Language Models with Attention Sinks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E8DFC-FEAC-AF27-21F2-EAB100A89681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ICLR</a:t>
            </a:r>
            <a:r>
              <a:rPr lang="en-US" dirty="0"/>
              <a:t> May 2024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4FA3A-58D4-9BE6-49E1-FD14D05EB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522"/>
            <a:ext cx="12192000" cy="4121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B81FB0-7ADC-D105-AB12-2F1A998E1F62}"/>
              </a:ext>
            </a:extLst>
          </p:cNvPr>
          <p:cNvSpPr/>
          <p:nvPr/>
        </p:nvSpPr>
        <p:spPr>
          <a:xfrm>
            <a:off x="11298873" y="2031797"/>
            <a:ext cx="776052" cy="46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11418-2A3A-A83D-1276-EC95335DAF37}"/>
              </a:ext>
            </a:extLst>
          </p:cNvPr>
          <p:cNvSpPr/>
          <p:nvPr/>
        </p:nvSpPr>
        <p:spPr>
          <a:xfrm>
            <a:off x="5994399" y="1751325"/>
            <a:ext cx="2778897" cy="46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4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31E56-B94B-EABC-88C2-B315F1305980}"/>
              </a:ext>
            </a:extLst>
          </p:cNvPr>
          <p:cNvSpPr txBox="1"/>
          <p:nvPr/>
        </p:nvSpPr>
        <p:spPr>
          <a:xfrm>
            <a:off x="491246" y="355060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Related Work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0F08C-630F-7EA5-82B1-2B44D4C1028B}"/>
              </a:ext>
            </a:extLst>
          </p:cNvPr>
          <p:cNvSpPr txBox="1"/>
          <p:nvPr/>
        </p:nvSpPr>
        <p:spPr>
          <a:xfrm>
            <a:off x="491246" y="1075411"/>
            <a:ext cx="1145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Efficient Streaming Language Models with Attention Sinks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AE8DFC-FEAC-AF27-21F2-EAB100A89681}"/>
              </a:ext>
            </a:extLst>
          </p:cNvPr>
          <p:cNvSpPr txBox="1"/>
          <p:nvPr/>
        </p:nvSpPr>
        <p:spPr>
          <a:xfrm>
            <a:off x="9207230" y="264648"/>
            <a:ext cx="2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ICLR</a:t>
            </a:r>
            <a:r>
              <a:rPr lang="en-US" dirty="0"/>
              <a:t> May 2024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4FA3A-58D4-9BE6-49E1-FD14D05EB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522"/>
            <a:ext cx="12192000" cy="4121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B81FB0-7ADC-D105-AB12-2F1A998E1F62}"/>
              </a:ext>
            </a:extLst>
          </p:cNvPr>
          <p:cNvSpPr/>
          <p:nvPr/>
        </p:nvSpPr>
        <p:spPr>
          <a:xfrm>
            <a:off x="11298873" y="2031797"/>
            <a:ext cx="776052" cy="46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054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6184219" cy="685333"/>
          </a:xfrm>
        </p:spPr>
        <p:txBody>
          <a:bodyPr/>
          <a:lstStyle/>
          <a:p>
            <a:r>
              <a:rPr lang="de-DE" sz="6000" b="1" dirty="0"/>
              <a:t>1. Related Work</a:t>
            </a:r>
            <a:endParaRPr lang="de-CH" sz="60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35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731838" y="3110152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731837" y="3940190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731837" y="477022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2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731836" y="5478444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1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1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2095"/>
      </p:ext>
    </p:extLst>
  </p:cSld>
  <p:clrMapOvr>
    <a:masterClrMapping/>
  </p:clrMapOvr>
  <p:transition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6" y="1709524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36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731834" y="2440825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2. Observation</a:t>
            </a:r>
            <a:endParaRPr lang="de-CH" sz="6000" b="1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731836" y="342493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731836" y="4254971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3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731835" y="4963187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2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8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491246" y="355060"/>
            <a:ext cx="3414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/>
              <a:t>Topk</a:t>
            </a:r>
            <a:r>
              <a:rPr lang="en-US" altLang="zh-CN" sz="3600" dirty="0"/>
              <a:t> attention is pretty good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B3A77C-2C7C-4762-EFE2-847ED314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5" y="1692828"/>
            <a:ext cx="5517740" cy="41383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E9F871-7273-458C-D1B6-6DCD99B9F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6" y="1703715"/>
            <a:ext cx="5517739" cy="41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74625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38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83E82-0C1B-62F1-BF4D-F1661D1BA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1219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1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39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83E82-0C1B-62F1-BF4D-F1661D1BA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34" b="2020"/>
          <a:stretch/>
        </p:blipFill>
        <p:spPr>
          <a:xfrm>
            <a:off x="3097103" y="406830"/>
            <a:ext cx="6385567" cy="62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BE03F-D7C1-A9E1-05ED-1873BDC5C4CB}"/>
              </a:ext>
            </a:extLst>
          </p:cNvPr>
          <p:cNvSpPr/>
          <p:nvPr/>
        </p:nvSpPr>
        <p:spPr>
          <a:xfrm>
            <a:off x="4956889" y="1656702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04DAC-AB51-F26D-EBC4-33CEE134027A}"/>
              </a:ext>
            </a:extLst>
          </p:cNvPr>
          <p:cNvSpPr/>
          <p:nvPr/>
        </p:nvSpPr>
        <p:spPr>
          <a:xfrm>
            <a:off x="5754970" y="1656700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CDE3-63F2-0061-934D-1F811B8BB742}"/>
              </a:ext>
            </a:extLst>
          </p:cNvPr>
          <p:cNvSpPr/>
          <p:nvPr/>
        </p:nvSpPr>
        <p:spPr>
          <a:xfrm>
            <a:off x="6541824" y="1659666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7E9EE6-53D3-8374-E647-7445350178B6}"/>
              </a:ext>
            </a:extLst>
          </p:cNvPr>
          <p:cNvSpPr/>
          <p:nvPr/>
        </p:nvSpPr>
        <p:spPr>
          <a:xfrm>
            <a:off x="4958866" y="664395"/>
            <a:ext cx="2274267" cy="609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  <a:endParaRPr lang="en-CH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7EE35-BA34-14E1-906B-C53E1F62E14B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C92D93-7EFF-B888-F787-552ADBD6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20" name="!!mask">
            <a:extLst>
              <a:ext uri="{FF2B5EF4-FFF2-40B4-BE49-F238E27FC236}">
                <a16:creationId xmlns:a16="http://schemas.microsoft.com/office/drawing/2014/main" id="{8559C5EC-EA48-8416-367C-24CAA69121F3}"/>
              </a:ext>
            </a:extLst>
          </p:cNvPr>
          <p:cNvSpPr/>
          <p:nvPr/>
        </p:nvSpPr>
        <p:spPr>
          <a:xfrm>
            <a:off x="158749" y="3188469"/>
            <a:ext cx="11874500" cy="3187700"/>
          </a:xfrm>
          <a:custGeom>
            <a:avLst/>
            <a:gdLst>
              <a:gd name="connsiteX0" fmla="*/ 82551 w 11874500"/>
              <a:gd name="connsiteY0" fmla="*/ 217809 h 3187700"/>
              <a:gd name="connsiteX1" fmla="*/ 82551 w 11874500"/>
              <a:gd name="connsiteY1" fmla="*/ 2961009 h 3187700"/>
              <a:gd name="connsiteX2" fmla="*/ 1517651 w 11874500"/>
              <a:gd name="connsiteY2" fmla="*/ 2961009 h 3187700"/>
              <a:gd name="connsiteX3" fmla="*/ 1517651 w 11874500"/>
              <a:gd name="connsiteY3" fmla="*/ 217809 h 3187700"/>
              <a:gd name="connsiteX4" fmla="*/ 0 w 11874500"/>
              <a:gd name="connsiteY4" fmla="*/ 0 h 3187700"/>
              <a:gd name="connsiteX5" fmla="*/ 11874500 w 11874500"/>
              <a:gd name="connsiteY5" fmla="*/ 0 h 3187700"/>
              <a:gd name="connsiteX6" fmla="*/ 11874500 w 11874500"/>
              <a:gd name="connsiteY6" fmla="*/ 3187700 h 3187700"/>
              <a:gd name="connsiteX7" fmla="*/ 0 w 11874500"/>
              <a:gd name="connsiteY7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4500" h="3187700">
                <a:moveTo>
                  <a:pt x="82551" y="217809"/>
                </a:moveTo>
                <a:lnTo>
                  <a:pt x="82551" y="2961009"/>
                </a:lnTo>
                <a:lnTo>
                  <a:pt x="1517651" y="2961009"/>
                </a:lnTo>
                <a:lnTo>
                  <a:pt x="1517651" y="217809"/>
                </a:lnTo>
                <a:close/>
                <a:moveTo>
                  <a:pt x="0" y="0"/>
                </a:moveTo>
                <a:lnTo>
                  <a:pt x="11874500" y="0"/>
                </a:lnTo>
                <a:lnTo>
                  <a:pt x="11874500" y="3187700"/>
                </a:lnTo>
                <a:lnTo>
                  <a:pt x="0" y="3187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344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40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F8727A5-2CAD-4983-2D3E-860CE8627BDF}"/>
              </a:ext>
            </a:extLst>
          </p:cNvPr>
          <p:cNvGrpSpPr/>
          <p:nvPr/>
        </p:nvGrpSpPr>
        <p:grpSpPr>
          <a:xfrm>
            <a:off x="250760" y="764017"/>
            <a:ext cx="11690479" cy="5419725"/>
            <a:chOff x="-774829" y="53430"/>
            <a:chExt cx="13519406" cy="64235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DF50B4-88AE-77F3-8A04-BEBCD38B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3000"/>
              <a:ext cx="12192000" cy="1524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EFF8940-4AF2-DB50-E92B-E05D7889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12192000" cy="1524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C903616-057B-373C-14FD-F6E2B3BC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2766"/>
              <a:ext cx="12192000" cy="1524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A1A7DC-1D01-B220-EFED-B8B864189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12192000" cy="1524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07C339E-C21E-798C-0367-E4CADCBB0BF6}"/>
                </a:ext>
              </a:extLst>
            </p:cNvPr>
            <p:cNvSpPr txBox="1"/>
            <p:nvPr/>
          </p:nvSpPr>
          <p:spPr>
            <a:xfrm>
              <a:off x="331545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0</a:t>
              </a:r>
              <a:endParaRPr lang="en-CH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67C0B7F-2FB5-A22D-47D8-A336A744CEA3}"/>
                </a:ext>
              </a:extLst>
            </p:cNvPr>
            <p:cNvSpPr txBox="1"/>
            <p:nvPr/>
          </p:nvSpPr>
          <p:spPr>
            <a:xfrm>
              <a:off x="1860087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1</a:t>
              </a:r>
              <a:endParaRPr lang="en-CH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FE5025-2773-5F8A-64DD-2340AB52C53F}"/>
                </a:ext>
              </a:extLst>
            </p:cNvPr>
            <p:cNvSpPr txBox="1"/>
            <p:nvPr/>
          </p:nvSpPr>
          <p:spPr>
            <a:xfrm>
              <a:off x="3402255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2</a:t>
              </a:r>
              <a:endParaRPr lang="en-CH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932FF99-282F-D64B-A4B5-279681FF8983}"/>
                </a:ext>
              </a:extLst>
            </p:cNvPr>
            <p:cNvSpPr txBox="1"/>
            <p:nvPr/>
          </p:nvSpPr>
          <p:spPr>
            <a:xfrm>
              <a:off x="4917171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3</a:t>
              </a:r>
              <a:endParaRPr lang="en-CH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9346998-C3ED-AD75-B670-D68A78AF1D3A}"/>
                </a:ext>
              </a:extLst>
            </p:cNvPr>
            <p:cNvSpPr txBox="1"/>
            <p:nvPr/>
          </p:nvSpPr>
          <p:spPr>
            <a:xfrm>
              <a:off x="6410892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4</a:t>
              </a:r>
              <a:endParaRPr lang="en-CH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D90E5BA-E5B0-ED91-70D7-09EDE963EF65}"/>
                </a:ext>
              </a:extLst>
            </p:cNvPr>
            <p:cNvSpPr txBox="1"/>
            <p:nvPr/>
          </p:nvSpPr>
          <p:spPr>
            <a:xfrm>
              <a:off x="7925808" y="59485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5</a:t>
              </a:r>
              <a:endParaRPr lang="en-CH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503F8B-476D-B76B-C389-0F8F387CC3D6}"/>
                </a:ext>
              </a:extLst>
            </p:cNvPr>
            <p:cNvSpPr txBox="1"/>
            <p:nvPr/>
          </p:nvSpPr>
          <p:spPr>
            <a:xfrm>
              <a:off x="9376129" y="53430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6</a:t>
              </a:r>
              <a:endParaRPr lang="en-CH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A20E574-60F3-8AC7-1CAB-02AE921D8A31}"/>
                </a:ext>
              </a:extLst>
            </p:cNvPr>
            <p:cNvSpPr txBox="1"/>
            <p:nvPr/>
          </p:nvSpPr>
          <p:spPr>
            <a:xfrm>
              <a:off x="10976333" y="53430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7</a:t>
              </a:r>
              <a:endParaRPr lang="en-CH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9E76BF9-B4B6-F71E-5B6E-C9DCEBBFB36F}"/>
                </a:ext>
              </a:extLst>
            </p:cNvPr>
            <p:cNvSpPr txBox="1"/>
            <p:nvPr/>
          </p:nvSpPr>
          <p:spPr>
            <a:xfrm>
              <a:off x="-774829" y="1002089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Top8</a:t>
              </a:r>
              <a:endParaRPr lang="en-CH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FB5ED2E-FED1-FD1F-353E-5DE8FDCC563E}"/>
                </a:ext>
              </a:extLst>
            </p:cNvPr>
            <p:cNvSpPr txBox="1"/>
            <p:nvPr/>
          </p:nvSpPr>
          <p:spPr>
            <a:xfrm>
              <a:off x="-774829" y="2533650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Top16</a:t>
              </a:r>
              <a:endParaRPr lang="en-CH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E7A785C-9B27-8BB8-544F-0D92412B306E}"/>
                </a:ext>
              </a:extLst>
            </p:cNvPr>
            <p:cNvSpPr txBox="1"/>
            <p:nvPr/>
          </p:nvSpPr>
          <p:spPr>
            <a:xfrm>
              <a:off x="-774827" y="4057650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Top32</a:t>
              </a:r>
              <a:endParaRPr lang="en-CH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E3A4304-A0F8-9F66-630A-CEFAD38A4738}"/>
                </a:ext>
              </a:extLst>
            </p:cNvPr>
            <p:cNvSpPr txBox="1"/>
            <p:nvPr/>
          </p:nvSpPr>
          <p:spPr>
            <a:xfrm>
              <a:off x="-774828" y="5473184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Top64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1419204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41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C061D4-2905-4D2F-E75E-71614F957EEC}"/>
              </a:ext>
            </a:extLst>
          </p:cNvPr>
          <p:cNvSpPr txBox="1"/>
          <p:nvPr/>
        </p:nvSpPr>
        <p:spPr>
          <a:xfrm>
            <a:off x="1025815" y="754728"/>
            <a:ext cx="11736977" cy="653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What does it mean?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Different </a:t>
            </a:r>
            <a:r>
              <a:rPr lang="en-US" sz="1600" dirty="0" err="1"/>
              <a:t>Topk</a:t>
            </a:r>
            <a:r>
              <a:rPr lang="en-US" sz="1600" dirty="0"/>
              <a:t> [8,16,32,64] for the first layer for different head on MMLU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Why does it look more dense than </a:t>
            </a:r>
            <a:r>
              <a:rPr lang="en-US" sz="1600" b="1" dirty="0" err="1"/>
              <a:t>topk</a:t>
            </a:r>
            <a:r>
              <a:rPr lang="en-US" sz="1600" b="1" dirty="0"/>
              <a:t>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Because of GQA, there are four query for one key. So I add them together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What model do and dataset do we use 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Llama3-Instruct  8B on MMLU subsample (</a:t>
            </a:r>
            <a:r>
              <a:rPr lang="en-US" sz="1600" dirty="0" err="1"/>
              <a:t>college_biology</a:t>
            </a:r>
            <a:r>
              <a:rPr lang="en-US" sz="1600" dirty="0"/>
              <a:t>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 GQA there are multiple query corresponding  to one head, why it’s not shown here?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did a logical or reduction inside the group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What’s the relationship between </a:t>
            </a:r>
            <a:r>
              <a:rPr lang="en-US" sz="1600" b="1" dirty="0" err="1"/>
              <a:t>topk</a:t>
            </a:r>
            <a:r>
              <a:rPr lang="en-US" sz="1600" b="1" dirty="0"/>
              <a:t> matrix and attention matrix?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 can be considered as different contrast of image for the attention matrix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lnSpc>
                <a:spcPct val="200000"/>
              </a:lnSpc>
            </a:pP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879848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42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6493A6-7A4E-0E80-8966-15A805F12748}"/>
              </a:ext>
            </a:extLst>
          </p:cNvPr>
          <p:cNvGrpSpPr/>
          <p:nvPr/>
        </p:nvGrpSpPr>
        <p:grpSpPr>
          <a:xfrm>
            <a:off x="514454" y="1359182"/>
            <a:ext cx="11433304" cy="4295775"/>
            <a:chOff x="-774829" y="281838"/>
            <a:chExt cx="13490831" cy="49473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3B2B1F-E1B8-F44D-234A-3ECE19B71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7225"/>
              <a:ext cx="12192000" cy="1524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D29334A-B4FB-F197-7109-D338D7A83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1225"/>
              <a:ext cx="12192000" cy="1524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C0648A-FC01-249F-C863-AAE5E624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05225"/>
              <a:ext cx="12192000" cy="1524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2C6F3A-BFA4-3BB4-0FF1-A0FD9B7A01E9}"/>
                </a:ext>
              </a:extLst>
            </p:cNvPr>
            <p:cNvSpPr txBox="1"/>
            <p:nvPr/>
          </p:nvSpPr>
          <p:spPr>
            <a:xfrm>
              <a:off x="302970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0</a:t>
              </a:r>
              <a:endParaRPr lang="en-CH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155FBB-F8A3-0886-A212-88C8E7FAC6B0}"/>
                </a:ext>
              </a:extLst>
            </p:cNvPr>
            <p:cNvSpPr txBox="1"/>
            <p:nvPr/>
          </p:nvSpPr>
          <p:spPr>
            <a:xfrm>
              <a:off x="1831512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1</a:t>
              </a:r>
              <a:endParaRPr lang="en-CH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928B500-385D-3F91-C886-25A6C3D19F29}"/>
                </a:ext>
              </a:extLst>
            </p:cNvPr>
            <p:cNvSpPr txBox="1"/>
            <p:nvPr/>
          </p:nvSpPr>
          <p:spPr>
            <a:xfrm>
              <a:off x="3373680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2</a:t>
              </a:r>
              <a:endParaRPr lang="en-CH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9A6A419-BD05-8A63-ABEB-FDC2BFE79C7D}"/>
                </a:ext>
              </a:extLst>
            </p:cNvPr>
            <p:cNvSpPr txBox="1"/>
            <p:nvPr/>
          </p:nvSpPr>
          <p:spPr>
            <a:xfrm>
              <a:off x="4888596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3</a:t>
              </a:r>
              <a:endParaRPr lang="en-CH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063F0F7-223E-AFCB-0B27-8A19CC05102E}"/>
                </a:ext>
              </a:extLst>
            </p:cNvPr>
            <p:cNvSpPr txBox="1"/>
            <p:nvPr/>
          </p:nvSpPr>
          <p:spPr>
            <a:xfrm>
              <a:off x="6382317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4</a:t>
              </a:r>
              <a:endParaRPr lang="en-CH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9501EA3-BB29-28FD-F53E-A76A7E1BF369}"/>
                </a:ext>
              </a:extLst>
            </p:cNvPr>
            <p:cNvSpPr txBox="1"/>
            <p:nvPr/>
          </p:nvSpPr>
          <p:spPr>
            <a:xfrm>
              <a:off x="7897233" y="287893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5</a:t>
              </a:r>
              <a:endParaRPr lang="en-CH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AAE2C0C-1426-4417-199B-09C9CD7FBC29}"/>
                </a:ext>
              </a:extLst>
            </p:cNvPr>
            <p:cNvSpPr txBox="1"/>
            <p:nvPr/>
          </p:nvSpPr>
          <p:spPr>
            <a:xfrm>
              <a:off x="9347554" y="281838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6</a:t>
              </a:r>
              <a:endParaRPr lang="en-CH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8FA11F8-188C-8780-6313-5B498C39BCB7}"/>
                </a:ext>
              </a:extLst>
            </p:cNvPr>
            <p:cNvSpPr txBox="1"/>
            <p:nvPr/>
          </p:nvSpPr>
          <p:spPr>
            <a:xfrm>
              <a:off x="10947758" y="281838"/>
              <a:ext cx="176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 7</a:t>
              </a:r>
              <a:endParaRPr lang="en-CH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435E0B0-3136-0F47-7216-DA511139E27C}"/>
                </a:ext>
              </a:extLst>
            </p:cNvPr>
            <p:cNvSpPr txBox="1"/>
            <p:nvPr/>
          </p:nvSpPr>
          <p:spPr>
            <a:xfrm>
              <a:off x="-774829" y="1230779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Layer0</a:t>
              </a:r>
              <a:endParaRPr lang="en-CH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B211C2-4F5D-44BF-8962-99DBF7CC3029}"/>
                </a:ext>
              </a:extLst>
            </p:cNvPr>
            <p:cNvSpPr txBox="1"/>
            <p:nvPr/>
          </p:nvSpPr>
          <p:spPr>
            <a:xfrm>
              <a:off x="-774829" y="2762340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Layer15</a:t>
              </a:r>
              <a:endParaRPr lang="en-CH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D2A6296-8CC2-8983-3E81-EA164E71B6DD}"/>
                </a:ext>
              </a:extLst>
            </p:cNvPr>
            <p:cNvSpPr txBox="1"/>
            <p:nvPr/>
          </p:nvSpPr>
          <p:spPr>
            <a:xfrm>
              <a:off x="-774827" y="4286340"/>
              <a:ext cx="927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Layer31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729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43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455248-DE2D-70BB-1C1E-028126103F69}"/>
              </a:ext>
            </a:extLst>
          </p:cNvPr>
          <p:cNvSpPr txBox="1"/>
          <p:nvPr/>
        </p:nvSpPr>
        <p:spPr>
          <a:xfrm>
            <a:off x="1585229" y="1405285"/>
            <a:ext cx="9937287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does it mean?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Layer [0, 15, 31] at </a:t>
            </a:r>
            <a:r>
              <a:rPr lang="en-US" dirty="0" err="1"/>
              <a:t>topk</a:t>
            </a:r>
            <a:r>
              <a:rPr lang="en-US" dirty="0"/>
              <a:t> = 32 for different head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What’s the difference from the last one?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Last one is for one layer with different </a:t>
            </a:r>
            <a:r>
              <a:rPr lang="en-US" dirty="0" err="1"/>
              <a:t>topk</a:t>
            </a:r>
            <a:r>
              <a:rPr lang="en-US" dirty="0"/>
              <a:t>, here is different layer with same </a:t>
            </a:r>
            <a:r>
              <a:rPr lang="en-US" dirty="0" err="1"/>
              <a:t>topk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 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Shallow layers have different attention pattern compared to deep one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Shallow pattern looks more continuous while deep ones look to be chunked</a:t>
            </a:r>
          </a:p>
        </p:txBody>
      </p:sp>
    </p:spTree>
    <p:extLst>
      <p:ext uri="{BB962C8B-B14F-4D97-AF65-F5344CB8AC3E}">
        <p14:creationId xmlns:p14="http://schemas.microsoft.com/office/powerpoint/2010/main" val="3538497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44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21835F-DC8C-63D1-49E7-D43F4D6FB11D}"/>
              </a:ext>
            </a:extLst>
          </p:cNvPr>
          <p:cNvSpPr txBox="1"/>
          <p:nvPr/>
        </p:nvSpPr>
        <p:spPr>
          <a:xfrm>
            <a:off x="111175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0</a:t>
            </a:r>
            <a:endParaRPr lang="en-CH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8E8C49-639D-FD0D-6A69-5CE14F2CCFC2}"/>
              </a:ext>
            </a:extLst>
          </p:cNvPr>
          <p:cNvSpPr txBox="1"/>
          <p:nvPr/>
        </p:nvSpPr>
        <p:spPr>
          <a:xfrm>
            <a:off x="2503226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1</a:t>
            </a:r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306111-E243-3BA8-FFD8-1319FEFE99CC}"/>
              </a:ext>
            </a:extLst>
          </p:cNvPr>
          <p:cNvSpPr txBox="1"/>
          <p:nvPr/>
        </p:nvSpPr>
        <p:spPr>
          <a:xfrm>
            <a:off x="3907099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2</a:t>
            </a:r>
            <a:endParaRPr lang="en-CH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F39E26-9BE9-BE87-B9BD-5C036A819673}"/>
              </a:ext>
            </a:extLst>
          </p:cNvPr>
          <p:cNvSpPr txBox="1"/>
          <p:nvPr/>
        </p:nvSpPr>
        <p:spPr>
          <a:xfrm>
            <a:off x="528616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3</a:t>
            </a:r>
            <a:endParaRPr lang="en-CH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D179D2-5326-73E1-5679-99B1146365EA}"/>
              </a:ext>
            </a:extLst>
          </p:cNvPr>
          <p:cNvSpPr txBox="1"/>
          <p:nvPr/>
        </p:nvSpPr>
        <p:spPr>
          <a:xfrm>
            <a:off x="664593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4</a:t>
            </a:r>
            <a:endParaRPr lang="en-CH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897FD6-37DB-28E9-749B-98CBEC3E043D}"/>
              </a:ext>
            </a:extLst>
          </p:cNvPr>
          <p:cNvSpPr txBox="1"/>
          <p:nvPr/>
        </p:nvSpPr>
        <p:spPr>
          <a:xfrm>
            <a:off x="802499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5</a:t>
            </a:r>
            <a:endParaRPr lang="en-CH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1C96A4-7C15-EF42-87B8-00B9791EBBD1}"/>
              </a:ext>
            </a:extLst>
          </p:cNvPr>
          <p:cNvSpPr txBox="1"/>
          <p:nvPr/>
        </p:nvSpPr>
        <p:spPr>
          <a:xfrm>
            <a:off x="9345261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6</a:t>
            </a:r>
            <a:endParaRPr lang="en-CH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ABC8B8-37A4-0011-DC9B-741E571D88D1}"/>
              </a:ext>
            </a:extLst>
          </p:cNvPr>
          <p:cNvSpPr txBox="1"/>
          <p:nvPr/>
        </p:nvSpPr>
        <p:spPr>
          <a:xfrm>
            <a:off x="10801965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7</a:t>
            </a:r>
            <a:endParaRPr lang="en-CH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4BD3F5-C4B2-70D0-0D3A-FB1A228A8708}"/>
              </a:ext>
            </a:extLst>
          </p:cNvPr>
          <p:cNvSpPr txBox="1"/>
          <p:nvPr/>
        </p:nvSpPr>
        <p:spPr>
          <a:xfrm>
            <a:off x="-30435" y="2193579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Layer0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4EB3B8-09DE-B33C-60D5-AA69E39E57F7}"/>
              </a:ext>
            </a:extLst>
          </p:cNvPr>
          <p:cNvSpPr txBox="1"/>
          <p:nvPr/>
        </p:nvSpPr>
        <p:spPr>
          <a:xfrm>
            <a:off x="-30435" y="3588286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Layer1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9BD727-FD71-1BEE-DE0C-812976AFFC79}"/>
              </a:ext>
            </a:extLst>
          </p:cNvPr>
          <p:cNvSpPr txBox="1"/>
          <p:nvPr/>
        </p:nvSpPr>
        <p:spPr>
          <a:xfrm>
            <a:off x="20365" y="4976108"/>
            <a:ext cx="9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Layer2</a:t>
            </a:r>
            <a:endParaRPr lang="en-CH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96A22F-BC5D-FDF9-6433-CE9FE95D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1671275"/>
            <a:ext cx="11098671" cy="13878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8D8B406-32D3-6032-B8C0-BC24CD0E2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3058936"/>
            <a:ext cx="11098671" cy="13878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78D1AFF-7046-DAD6-A1D8-AB934FB8D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4446758"/>
            <a:ext cx="11098671" cy="13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7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45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Matrix Visualization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A89197-F353-A0BE-2661-B871C12A2C26}"/>
              </a:ext>
            </a:extLst>
          </p:cNvPr>
          <p:cNvSpPr txBox="1"/>
          <p:nvPr/>
        </p:nvSpPr>
        <p:spPr>
          <a:xfrm>
            <a:off x="1365586" y="1525935"/>
            <a:ext cx="9937287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does it mean?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Layer [0, 1, 2] at </a:t>
            </a:r>
            <a:r>
              <a:rPr lang="en-US" dirty="0" err="1"/>
              <a:t>topk</a:t>
            </a:r>
            <a:r>
              <a:rPr lang="en-US" dirty="0"/>
              <a:t> = 32 for different head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What’s the difference from the last one?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layers are different, here we want to look at shallow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 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absolute chunked pattern appear from layer 1(first head and last head)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Relative  chunked pattern appear from layer 2</a:t>
            </a:r>
          </a:p>
        </p:txBody>
      </p:sp>
    </p:spTree>
    <p:extLst>
      <p:ext uri="{BB962C8B-B14F-4D97-AF65-F5344CB8AC3E}">
        <p14:creationId xmlns:p14="http://schemas.microsoft.com/office/powerpoint/2010/main" val="88183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46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2DEDE-FDC1-5ECA-1D86-ADA7474B29E0}"/>
              </a:ext>
            </a:extLst>
          </p:cNvPr>
          <p:cNvSpPr txBox="1"/>
          <p:nvPr/>
        </p:nvSpPr>
        <p:spPr>
          <a:xfrm>
            <a:off x="111175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0</a:t>
            </a:r>
            <a:endParaRPr lang="en-CH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203BB7-4AA7-5E55-EC93-64E52E8F2EF3}"/>
              </a:ext>
            </a:extLst>
          </p:cNvPr>
          <p:cNvSpPr txBox="1"/>
          <p:nvPr/>
        </p:nvSpPr>
        <p:spPr>
          <a:xfrm>
            <a:off x="2503226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1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47113-6F12-BFAD-938F-921C77DD0CBC}"/>
              </a:ext>
            </a:extLst>
          </p:cNvPr>
          <p:cNvSpPr txBox="1"/>
          <p:nvPr/>
        </p:nvSpPr>
        <p:spPr>
          <a:xfrm>
            <a:off x="3907099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2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5CBF8-1FE2-2E5A-6C98-287C07F5D7D3}"/>
              </a:ext>
            </a:extLst>
          </p:cNvPr>
          <p:cNvSpPr txBox="1"/>
          <p:nvPr/>
        </p:nvSpPr>
        <p:spPr>
          <a:xfrm>
            <a:off x="528616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240EE9-11E9-8384-9F5C-118C47782CB6}"/>
              </a:ext>
            </a:extLst>
          </p:cNvPr>
          <p:cNvSpPr txBox="1"/>
          <p:nvPr/>
        </p:nvSpPr>
        <p:spPr>
          <a:xfrm>
            <a:off x="664593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4</a:t>
            </a:r>
            <a:endParaRPr lang="en-CH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02AAE8-EA15-3210-DCB4-40B86FA0CEFC}"/>
              </a:ext>
            </a:extLst>
          </p:cNvPr>
          <p:cNvSpPr txBox="1"/>
          <p:nvPr/>
        </p:nvSpPr>
        <p:spPr>
          <a:xfrm>
            <a:off x="802499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5</a:t>
            </a:r>
            <a:endParaRPr lang="en-CH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0522B7-A2ED-2B5C-2320-B9AFA935E212}"/>
              </a:ext>
            </a:extLst>
          </p:cNvPr>
          <p:cNvSpPr txBox="1"/>
          <p:nvPr/>
        </p:nvSpPr>
        <p:spPr>
          <a:xfrm>
            <a:off x="9345261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6</a:t>
            </a:r>
            <a:endParaRPr lang="en-CH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22C73D-390A-8412-0117-FB4179F65791}"/>
              </a:ext>
            </a:extLst>
          </p:cNvPr>
          <p:cNvSpPr txBox="1"/>
          <p:nvPr/>
        </p:nvSpPr>
        <p:spPr>
          <a:xfrm>
            <a:off x="10801965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7</a:t>
            </a:r>
            <a:endParaRPr lang="en-CH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9273EC-DD12-A4AA-ECB2-3D19A41FBABF}"/>
              </a:ext>
            </a:extLst>
          </p:cNvPr>
          <p:cNvSpPr txBox="1"/>
          <p:nvPr/>
        </p:nvSpPr>
        <p:spPr>
          <a:xfrm>
            <a:off x="-30435" y="2193579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Layer0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A70887-6B35-1970-0E5F-7837D5D6E62E}"/>
              </a:ext>
            </a:extLst>
          </p:cNvPr>
          <p:cNvSpPr txBox="1"/>
          <p:nvPr/>
        </p:nvSpPr>
        <p:spPr>
          <a:xfrm>
            <a:off x="-30435" y="3588286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Layer1</a:t>
            </a:r>
            <a:endParaRPr lang="en-CH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D2F81F-1C31-B0BB-5B9D-36ACA8EE7B24}"/>
              </a:ext>
            </a:extLst>
          </p:cNvPr>
          <p:cNvSpPr txBox="1"/>
          <p:nvPr/>
        </p:nvSpPr>
        <p:spPr>
          <a:xfrm>
            <a:off x="20365" y="4976108"/>
            <a:ext cx="9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Layer2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A99D05-874A-5715-1084-47A3E6B79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1671275"/>
            <a:ext cx="11098671" cy="13878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2B09FB-75F0-B80B-1B39-E4DCB1198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3058936"/>
            <a:ext cx="11098671" cy="13878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92B0F18-E8E3-EBEC-9F2A-EABD8B294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4446758"/>
            <a:ext cx="11098671" cy="13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47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DDB931-2B25-12B1-4DD4-8A9308FD8A20}"/>
              </a:ext>
            </a:extLst>
          </p:cNvPr>
          <p:cNvSpPr txBox="1"/>
          <p:nvPr/>
        </p:nvSpPr>
        <p:spPr>
          <a:xfrm>
            <a:off x="5915025" y="1347788"/>
            <a:ext cx="570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1.1 : Token Absolute Position</a:t>
            </a:r>
            <a:endParaRPr lang="en-CH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F14574-621B-D275-16D7-DC5AAE74A63E}"/>
              </a:ext>
            </a:extLst>
          </p:cNvPr>
          <p:cNvSpPr txBox="1"/>
          <p:nvPr/>
        </p:nvSpPr>
        <p:spPr>
          <a:xfrm>
            <a:off x="6281738" y="3070809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query focus on few fixed previous tokens</a:t>
            </a:r>
            <a:endParaRPr lang="en-CH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5690257-5682-BD20-6997-052936C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7144" b="-844"/>
          <a:stretch/>
        </p:blipFill>
        <p:spPr>
          <a:xfrm>
            <a:off x="503535" y="1230912"/>
            <a:ext cx="4961094" cy="48660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51ABD1-02C4-8ED3-7223-55E950075FDE}"/>
              </a:ext>
            </a:extLst>
          </p:cNvPr>
          <p:cNvSpPr/>
          <p:nvPr/>
        </p:nvSpPr>
        <p:spPr>
          <a:xfrm>
            <a:off x="3156631" y="641568"/>
            <a:ext cx="495300" cy="55292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57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48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2DEDE-FDC1-5ECA-1D86-ADA7474B29E0}"/>
              </a:ext>
            </a:extLst>
          </p:cNvPr>
          <p:cNvSpPr txBox="1"/>
          <p:nvPr/>
        </p:nvSpPr>
        <p:spPr>
          <a:xfrm>
            <a:off x="111175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0</a:t>
            </a:r>
            <a:endParaRPr lang="en-CH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203BB7-4AA7-5E55-EC93-64E52E8F2EF3}"/>
              </a:ext>
            </a:extLst>
          </p:cNvPr>
          <p:cNvSpPr txBox="1"/>
          <p:nvPr/>
        </p:nvSpPr>
        <p:spPr>
          <a:xfrm>
            <a:off x="2503226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1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47113-6F12-BFAD-938F-921C77DD0CBC}"/>
              </a:ext>
            </a:extLst>
          </p:cNvPr>
          <p:cNvSpPr txBox="1"/>
          <p:nvPr/>
        </p:nvSpPr>
        <p:spPr>
          <a:xfrm>
            <a:off x="3907099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2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5CBF8-1FE2-2E5A-6C98-287C07F5D7D3}"/>
              </a:ext>
            </a:extLst>
          </p:cNvPr>
          <p:cNvSpPr txBox="1"/>
          <p:nvPr/>
        </p:nvSpPr>
        <p:spPr>
          <a:xfrm>
            <a:off x="528616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240EE9-11E9-8384-9F5C-118C47782CB6}"/>
              </a:ext>
            </a:extLst>
          </p:cNvPr>
          <p:cNvSpPr txBox="1"/>
          <p:nvPr/>
        </p:nvSpPr>
        <p:spPr>
          <a:xfrm>
            <a:off x="664593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4</a:t>
            </a:r>
            <a:endParaRPr lang="en-CH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02AAE8-EA15-3210-DCB4-40B86FA0CEFC}"/>
              </a:ext>
            </a:extLst>
          </p:cNvPr>
          <p:cNvSpPr txBox="1"/>
          <p:nvPr/>
        </p:nvSpPr>
        <p:spPr>
          <a:xfrm>
            <a:off x="802499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5</a:t>
            </a:r>
            <a:endParaRPr lang="en-CH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0522B7-A2ED-2B5C-2320-B9AFA935E212}"/>
              </a:ext>
            </a:extLst>
          </p:cNvPr>
          <p:cNvSpPr txBox="1"/>
          <p:nvPr/>
        </p:nvSpPr>
        <p:spPr>
          <a:xfrm>
            <a:off x="9345261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6</a:t>
            </a:r>
            <a:endParaRPr lang="en-CH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22C73D-390A-8412-0117-FB4179F65791}"/>
              </a:ext>
            </a:extLst>
          </p:cNvPr>
          <p:cNvSpPr txBox="1"/>
          <p:nvPr/>
        </p:nvSpPr>
        <p:spPr>
          <a:xfrm>
            <a:off x="10801965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7</a:t>
            </a:r>
            <a:endParaRPr lang="en-CH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9273EC-DD12-A4AA-ECB2-3D19A41FBABF}"/>
              </a:ext>
            </a:extLst>
          </p:cNvPr>
          <p:cNvSpPr txBox="1"/>
          <p:nvPr/>
        </p:nvSpPr>
        <p:spPr>
          <a:xfrm>
            <a:off x="-30435" y="2193579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Layer0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A70887-6B35-1970-0E5F-7837D5D6E62E}"/>
              </a:ext>
            </a:extLst>
          </p:cNvPr>
          <p:cNvSpPr txBox="1"/>
          <p:nvPr/>
        </p:nvSpPr>
        <p:spPr>
          <a:xfrm>
            <a:off x="-30435" y="3588286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Layer1</a:t>
            </a:r>
            <a:endParaRPr lang="en-CH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D2F81F-1C31-B0BB-5B9D-36ACA8EE7B24}"/>
              </a:ext>
            </a:extLst>
          </p:cNvPr>
          <p:cNvSpPr txBox="1"/>
          <p:nvPr/>
        </p:nvSpPr>
        <p:spPr>
          <a:xfrm>
            <a:off x="20365" y="4976108"/>
            <a:ext cx="9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Layer2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A99D05-874A-5715-1084-47A3E6B79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1671114"/>
            <a:ext cx="11098671" cy="13878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2B09FB-75F0-B80B-1B39-E4DCB1198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3058936"/>
            <a:ext cx="11098671" cy="13878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92B0F18-E8E3-EBEC-9F2A-EABD8B294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4446758"/>
            <a:ext cx="11098671" cy="13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49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E18D62-3A10-C213-07F6-A8C95BB14B78}"/>
              </a:ext>
            </a:extLst>
          </p:cNvPr>
          <p:cNvSpPr txBox="1"/>
          <p:nvPr/>
        </p:nvSpPr>
        <p:spPr>
          <a:xfrm>
            <a:off x="5915025" y="1347788"/>
            <a:ext cx="570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1.2 : Token Relative Position</a:t>
            </a:r>
            <a:endParaRPr lang="en-CH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47102F-EFB2-1220-75B7-97B487B49CD1}"/>
              </a:ext>
            </a:extLst>
          </p:cNvPr>
          <p:cNvSpPr txBox="1"/>
          <p:nvPr/>
        </p:nvSpPr>
        <p:spPr>
          <a:xfrm>
            <a:off x="6281738" y="3070809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query focus on a dilated sliding window</a:t>
            </a:r>
            <a:endParaRPr lang="en-CH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926C50-45BC-A9D8-114A-59E254D38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 r="37759" b="390"/>
          <a:stretch/>
        </p:blipFill>
        <p:spPr>
          <a:xfrm>
            <a:off x="589656" y="958221"/>
            <a:ext cx="4664502" cy="48402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C31A84-9A16-E8E2-D881-86D9A062B6F1}"/>
              </a:ext>
            </a:extLst>
          </p:cNvPr>
          <p:cNvSpPr/>
          <p:nvPr/>
        </p:nvSpPr>
        <p:spPr>
          <a:xfrm rot="18895935">
            <a:off x="2296347" y="320269"/>
            <a:ext cx="608666" cy="74106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00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5629CE-011D-41C0-907D-CBE614D89E77}"/>
              </a:ext>
            </a:extLst>
          </p:cNvPr>
          <p:cNvSpPr/>
          <p:nvPr/>
        </p:nvSpPr>
        <p:spPr>
          <a:xfrm>
            <a:off x="4873467" y="1454424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AB51ED-E5EF-BE86-A3CF-EA0983BFE47E}"/>
              </a:ext>
            </a:extLst>
          </p:cNvPr>
          <p:cNvSpPr/>
          <p:nvPr/>
        </p:nvSpPr>
        <p:spPr>
          <a:xfrm>
            <a:off x="5671548" y="1454422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1C6DEF-48BB-629A-4BBE-770A9406E3CD}"/>
              </a:ext>
            </a:extLst>
          </p:cNvPr>
          <p:cNvSpPr/>
          <p:nvPr/>
        </p:nvSpPr>
        <p:spPr>
          <a:xfrm>
            <a:off x="6458402" y="1457388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CE312FA-2D6E-97CF-2A4F-93B50F7F8CB5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9992AC-D61C-76FB-E0EE-4DA7DDCDA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14" name="!!mask">
            <a:extLst>
              <a:ext uri="{FF2B5EF4-FFF2-40B4-BE49-F238E27FC236}">
                <a16:creationId xmlns:a16="http://schemas.microsoft.com/office/drawing/2014/main" id="{48064641-76F9-617B-3786-EF124183BC60}"/>
              </a:ext>
            </a:extLst>
          </p:cNvPr>
          <p:cNvSpPr/>
          <p:nvPr/>
        </p:nvSpPr>
        <p:spPr>
          <a:xfrm>
            <a:off x="157798" y="3206613"/>
            <a:ext cx="11876400" cy="3189600"/>
          </a:xfrm>
          <a:custGeom>
            <a:avLst/>
            <a:gdLst>
              <a:gd name="connsiteX0" fmla="*/ 998850 w 11876400"/>
              <a:gd name="connsiteY0" fmla="*/ 69850 h 3189600"/>
              <a:gd name="connsiteX1" fmla="*/ 998850 w 11876400"/>
              <a:gd name="connsiteY1" fmla="*/ 3081650 h 3189600"/>
              <a:gd name="connsiteX2" fmla="*/ 3335650 w 11876400"/>
              <a:gd name="connsiteY2" fmla="*/ 3081650 h 3189600"/>
              <a:gd name="connsiteX3" fmla="*/ 3335650 w 11876400"/>
              <a:gd name="connsiteY3" fmla="*/ 698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998850" y="69850"/>
                </a:moveTo>
                <a:lnTo>
                  <a:pt x="998850" y="3081650"/>
                </a:lnTo>
                <a:lnTo>
                  <a:pt x="3335650" y="3081650"/>
                </a:lnTo>
                <a:lnTo>
                  <a:pt x="3335650" y="698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5718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50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F2DEDE-FDC1-5ECA-1D86-ADA7474B29E0}"/>
              </a:ext>
            </a:extLst>
          </p:cNvPr>
          <p:cNvSpPr txBox="1"/>
          <p:nvPr/>
        </p:nvSpPr>
        <p:spPr>
          <a:xfrm>
            <a:off x="111175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0</a:t>
            </a:r>
            <a:endParaRPr lang="en-CH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203BB7-4AA7-5E55-EC93-64E52E8F2EF3}"/>
              </a:ext>
            </a:extLst>
          </p:cNvPr>
          <p:cNvSpPr txBox="1"/>
          <p:nvPr/>
        </p:nvSpPr>
        <p:spPr>
          <a:xfrm>
            <a:off x="2503226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1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47113-6F12-BFAD-938F-921C77DD0CBC}"/>
              </a:ext>
            </a:extLst>
          </p:cNvPr>
          <p:cNvSpPr txBox="1"/>
          <p:nvPr/>
        </p:nvSpPr>
        <p:spPr>
          <a:xfrm>
            <a:off x="3907099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2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5CBF8-1FE2-2E5A-6C98-287C07F5D7D3}"/>
              </a:ext>
            </a:extLst>
          </p:cNvPr>
          <p:cNvSpPr txBox="1"/>
          <p:nvPr/>
        </p:nvSpPr>
        <p:spPr>
          <a:xfrm>
            <a:off x="528616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3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240EE9-11E9-8384-9F5C-118C47782CB6}"/>
              </a:ext>
            </a:extLst>
          </p:cNvPr>
          <p:cNvSpPr txBox="1"/>
          <p:nvPr/>
        </p:nvSpPr>
        <p:spPr>
          <a:xfrm>
            <a:off x="6645934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4</a:t>
            </a:r>
            <a:endParaRPr lang="en-CH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02AAE8-EA15-3210-DCB4-40B86FA0CEFC}"/>
              </a:ext>
            </a:extLst>
          </p:cNvPr>
          <p:cNvSpPr txBox="1"/>
          <p:nvPr/>
        </p:nvSpPr>
        <p:spPr>
          <a:xfrm>
            <a:off x="8024998" y="1334945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5</a:t>
            </a:r>
            <a:endParaRPr lang="en-CH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0522B7-A2ED-2B5C-2320-B9AFA935E212}"/>
              </a:ext>
            </a:extLst>
          </p:cNvPr>
          <p:cNvSpPr txBox="1"/>
          <p:nvPr/>
        </p:nvSpPr>
        <p:spPr>
          <a:xfrm>
            <a:off x="9345261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6</a:t>
            </a:r>
            <a:endParaRPr lang="en-CH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22C73D-390A-8412-0117-FB4179F65791}"/>
              </a:ext>
            </a:extLst>
          </p:cNvPr>
          <p:cNvSpPr txBox="1"/>
          <p:nvPr/>
        </p:nvSpPr>
        <p:spPr>
          <a:xfrm>
            <a:off x="10801965" y="1329431"/>
            <a:ext cx="1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7</a:t>
            </a:r>
            <a:endParaRPr lang="en-CH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9273EC-DD12-A4AA-ECB2-3D19A41FBABF}"/>
              </a:ext>
            </a:extLst>
          </p:cNvPr>
          <p:cNvSpPr txBox="1"/>
          <p:nvPr/>
        </p:nvSpPr>
        <p:spPr>
          <a:xfrm>
            <a:off x="-30435" y="2193579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Layer0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A70887-6B35-1970-0E5F-7837D5D6E62E}"/>
              </a:ext>
            </a:extLst>
          </p:cNvPr>
          <p:cNvSpPr txBox="1"/>
          <p:nvPr/>
        </p:nvSpPr>
        <p:spPr>
          <a:xfrm>
            <a:off x="-30435" y="3588286"/>
            <a:ext cx="100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Layer1</a:t>
            </a:r>
            <a:endParaRPr lang="en-CH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D2F81F-1C31-B0BB-5B9D-36ACA8EE7B24}"/>
              </a:ext>
            </a:extLst>
          </p:cNvPr>
          <p:cNvSpPr txBox="1"/>
          <p:nvPr/>
        </p:nvSpPr>
        <p:spPr>
          <a:xfrm>
            <a:off x="20365" y="4976108"/>
            <a:ext cx="9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Layer2</a:t>
            </a:r>
            <a:endParaRPr lang="en-CH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A99D05-874A-5715-1084-47A3E6B79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1671114"/>
            <a:ext cx="11098671" cy="13878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2B09FB-75F0-B80B-1B39-E4DCB1198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3058936"/>
            <a:ext cx="11098671" cy="13878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92B0F18-E8E3-EBEC-9F2A-EABD8B294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7" y="4446758"/>
            <a:ext cx="11098671" cy="13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2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A61230-409C-A3EB-339D-D9A81B228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 t="134" r="37306" b="-11"/>
          <a:stretch/>
        </p:blipFill>
        <p:spPr>
          <a:xfrm>
            <a:off x="321822" y="983794"/>
            <a:ext cx="5281600" cy="521081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51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6CDEAD-4F46-C8CA-112C-0CF614AB2AB4}"/>
              </a:ext>
            </a:extLst>
          </p:cNvPr>
          <p:cNvCxnSpPr>
            <a:cxnSpLocks/>
          </p:cNvCxnSpPr>
          <p:nvPr/>
        </p:nvCxnSpPr>
        <p:spPr>
          <a:xfrm>
            <a:off x="446087" y="964520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A5371B-577F-22AD-6684-C894D5928A7F}"/>
              </a:ext>
            </a:extLst>
          </p:cNvPr>
          <p:cNvCxnSpPr>
            <a:cxnSpLocks/>
          </p:cNvCxnSpPr>
          <p:nvPr/>
        </p:nvCxnSpPr>
        <p:spPr>
          <a:xfrm>
            <a:off x="1274762" y="1035957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FB1BCD-414E-77EF-DA0B-10AC4F873883}"/>
              </a:ext>
            </a:extLst>
          </p:cNvPr>
          <p:cNvCxnSpPr>
            <a:cxnSpLocks/>
          </p:cNvCxnSpPr>
          <p:nvPr/>
        </p:nvCxnSpPr>
        <p:spPr>
          <a:xfrm>
            <a:off x="2241550" y="1035957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E23212C-1E39-9FE1-4526-2A2C4D3FBD9F}"/>
              </a:ext>
            </a:extLst>
          </p:cNvPr>
          <p:cNvCxnSpPr>
            <a:cxnSpLocks/>
          </p:cNvCxnSpPr>
          <p:nvPr/>
        </p:nvCxnSpPr>
        <p:spPr>
          <a:xfrm flipH="1">
            <a:off x="266811" y="1957387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89B608A-CFA9-318B-6051-94693D3523F6}"/>
              </a:ext>
            </a:extLst>
          </p:cNvPr>
          <p:cNvCxnSpPr>
            <a:cxnSpLocks/>
          </p:cNvCxnSpPr>
          <p:nvPr/>
        </p:nvCxnSpPr>
        <p:spPr>
          <a:xfrm flipH="1">
            <a:off x="162036" y="2952750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D1AFE6-4E87-1BCC-39FE-41501DE978D4}"/>
              </a:ext>
            </a:extLst>
          </p:cNvPr>
          <p:cNvCxnSpPr>
            <a:cxnSpLocks/>
          </p:cNvCxnSpPr>
          <p:nvPr/>
        </p:nvCxnSpPr>
        <p:spPr>
          <a:xfrm flipH="1">
            <a:off x="162036" y="381155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638CA6-17AE-0E16-0AC5-A61ACDD31701}"/>
              </a:ext>
            </a:extLst>
          </p:cNvPr>
          <p:cNvCxnSpPr>
            <a:cxnSpLocks/>
          </p:cNvCxnSpPr>
          <p:nvPr/>
        </p:nvCxnSpPr>
        <p:spPr>
          <a:xfrm flipH="1">
            <a:off x="162036" y="4506884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CD2DF6-E087-7FB8-241D-2E159D784B80}"/>
              </a:ext>
            </a:extLst>
          </p:cNvPr>
          <p:cNvCxnSpPr>
            <a:cxnSpLocks/>
          </p:cNvCxnSpPr>
          <p:nvPr/>
        </p:nvCxnSpPr>
        <p:spPr>
          <a:xfrm flipH="1">
            <a:off x="162036" y="512600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5229DAF-32B6-BA2D-3908-7E2D386AEABB}"/>
              </a:ext>
            </a:extLst>
          </p:cNvPr>
          <p:cNvSpPr txBox="1"/>
          <p:nvPr/>
        </p:nvSpPr>
        <p:spPr>
          <a:xfrm>
            <a:off x="5915025" y="1347788"/>
            <a:ext cx="570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2.1 : Chunk Absolute Position</a:t>
            </a:r>
            <a:endParaRPr lang="en-CH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8B5B5-05AD-C614-15B6-14C589439A2A}"/>
              </a:ext>
            </a:extLst>
          </p:cNvPr>
          <p:cNvSpPr txBox="1"/>
          <p:nvPr/>
        </p:nvSpPr>
        <p:spPr>
          <a:xfrm>
            <a:off x="5498646" y="3202543"/>
            <a:ext cx="650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query focus few </a:t>
            </a:r>
            <a:r>
              <a:rPr lang="en-US" dirty="0" err="1"/>
              <a:t>frist</a:t>
            </a:r>
            <a:r>
              <a:rPr lang="en-US" dirty="0"/>
              <a:t> fixed tokens of each chunks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490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63F025F-F2EE-CDF8-41D9-65B9F405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4" t="-1435" r="50522" b="538"/>
          <a:stretch/>
        </p:blipFill>
        <p:spPr>
          <a:xfrm>
            <a:off x="304061" y="979023"/>
            <a:ext cx="5052559" cy="528843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52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6CDEAD-4F46-C8CA-112C-0CF614AB2AB4}"/>
              </a:ext>
            </a:extLst>
          </p:cNvPr>
          <p:cNvCxnSpPr>
            <a:cxnSpLocks/>
          </p:cNvCxnSpPr>
          <p:nvPr/>
        </p:nvCxnSpPr>
        <p:spPr>
          <a:xfrm>
            <a:off x="446087" y="964520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A5371B-577F-22AD-6684-C894D5928A7F}"/>
              </a:ext>
            </a:extLst>
          </p:cNvPr>
          <p:cNvCxnSpPr>
            <a:cxnSpLocks/>
          </p:cNvCxnSpPr>
          <p:nvPr/>
        </p:nvCxnSpPr>
        <p:spPr>
          <a:xfrm>
            <a:off x="1274762" y="1035957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FB1BCD-414E-77EF-DA0B-10AC4F873883}"/>
              </a:ext>
            </a:extLst>
          </p:cNvPr>
          <p:cNvCxnSpPr>
            <a:cxnSpLocks/>
          </p:cNvCxnSpPr>
          <p:nvPr/>
        </p:nvCxnSpPr>
        <p:spPr>
          <a:xfrm>
            <a:off x="2241550" y="1035957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E23212C-1E39-9FE1-4526-2A2C4D3FBD9F}"/>
              </a:ext>
            </a:extLst>
          </p:cNvPr>
          <p:cNvCxnSpPr>
            <a:cxnSpLocks/>
          </p:cNvCxnSpPr>
          <p:nvPr/>
        </p:nvCxnSpPr>
        <p:spPr>
          <a:xfrm flipH="1">
            <a:off x="266811" y="1957387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89B608A-CFA9-318B-6051-94693D3523F6}"/>
              </a:ext>
            </a:extLst>
          </p:cNvPr>
          <p:cNvCxnSpPr>
            <a:cxnSpLocks/>
          </p:cNvCxnSpPr>
          <p:nvPr/>
        </p:nvCxnSpPr>
        <p:spPr>
          <a:xfrm flipH="1">
            <a:off x="162036" y="2952750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D1AFE6-4E87-1BCC-39FE-41501DE978D4}"/>
              </a:ext>
            </a:extLst>
          </p:cNvPr>
          <p:cNvCxnSpPr>
            <a:cxnSpLocks/>
          </p:cNvCxnSpPr>
          <p:nvPr/>
        </p:nvCxnSpPr>
        <p:spPr>
          <a:xfrm flipH="1">
            <a:off x="162036" y="381155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638CA6-17AE-0E16-0AC5-A61ACDD31701}"/>
              </a:ext>
            </a:extLst>
          </p:cNvPr>
          <p:cNvCxnSpPr>
            <a:cxnSpLocks/>
          </p:cNvCxnSpPr>
          <p:nvPr/>
        </p:nvCxnSpPr>
        <p:spPr>
          <a:xfrm flipH="1">
            <a:off x="162036" y="4506884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CD2DF6-E087-7FB8-241D-2E159D784B80}"/>
              </a:ext>
            </a:extLst>
          </p:cNvPr>
          <p:cNvCxnSpPr>
            <a:cxnSpLocks/>
          </p:cNvCxnSpPr>
          <p:nvPr/>
        </p:nvCxnSpPr>
        <p:spPr>
          <a:xfrm flipH="1">
            <a:off x="162036" y="512600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749A383-9A24-CBA1-C8B4-5BE1E0E13F02}"/>
              </a:ext>
            </a:extLst>
          </p:cNvPr>
          <p:cNvSpPr txBox="1"/>
          <p:nvPr/>
        </p:nvSpPr>
        <p:spPr>
          <a:xfrm>
            <a:off x="5915025" y="1347788"/>
            <a:ext cx="570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2.2 : Chunk Relative Position</a:t>
            </a:r>
            <a:endParaRPr lang="en-CH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DE7A43-7013-2ABA-9771-0804D79CE08B}"/>
              </a:ext>
            </a:extLst>
          </p:cNvPr>
          <p:cNvSpPr txBox="1"/>
          <p:nvPr/>
        </p:nvSpPr>
        <p:spPr>
          <a:xfrm>
            <a:off x="5986463" y="3070809"/>
            <a:ext cx="586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query focus the first few diagonal of each chunks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9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53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Observation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E23212C-1E39-9FE1-4526-2A2C4D3FBD9F}"/>
              </a:ext>
            </a:extLst>
          </p:cNvPr>
          <p:cNvCxnSpPr>
            <a:cxnSpLocks/>
          </p:cNvCxnSpPr>
          <p:nvPr/>
        </p:nvCxnSpPr>
        <p:spPr>
          <a:xfrm flipH="1">
            <a:off x="266811" y="1957387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89B608A-CFA9-318B-6051-94693D3523F6}"/>
              </a:ext>
            </a:extLst>
          </p:cNvPr>
          <p:cNvCxnSpPr>
            <a:cxnSpLocks/>
          </p:cNvCxnSpPr>
          <p:nvPr/>
        </p:nvCxnSpPr>
        <p:spPr>
          <a:xfrm flipH="1">
            <a:off x="162036" y="2952750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D1AFE6-4E87-1BCC-39FE-41501DE978D4}"/>
              </a:ext>
            </a:extLst>
          </p:cNvPr>
          <p:cNvCxnSpPr>
            <a:cxnSpLocks/>
          </p:cNvCxnSpPr>
          <p:nvPr/>
        </p:nvCxnSpPr>
        <p:spPr>
          <a:xfrm flipH="1">
            <a:off x="162036" y="381155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638CA6-17AE-0E16-0AC5-A61ACDD31701}"/>
              </a:ext>
            </a:extLst>
          </p:cNvPr>
          <p:cNvCxnSpPr>
            <a:cxnSpLocks/>
          </p:cNvCxnSpPr>
          <p:nvPr/>
        </p:nvCxnSpPr>
        <p:spPr>
          <a:xfrm flipH="1">
            <a:off x="162036" y="4506884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CD2DF6-E087-7FB8-241D-2E159D784B80}"/>
              </a:ext>
            </a:extLst>
          </p:cNvPr>
          <p:cNvCxnSpPr>
            <a:cxnSpLocks/>
          </p:cNvCxnSpPr>
          <p:nvPr/>
        </p:nvCxnSpPr>
        <p:spPr>
          <a:xfrm flipH="1">
            <a:off x="162036" y="5126009"/>
            <a:ext cx="5336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188976B-78FD-E267-FE40-48342CAA82D6}"/>
              </a:ext>
            </a:extLst>
          </p:cNvPr>
          <p:cNvSpPr txBox="1"/>
          <p:nvPr/>
        </p:nvSpPr>
        <p:spPr>
          <a:xfrm>
            <a:off x="1365586" y="1525935"/>
            <a:ext cx="9937287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How to get the chunks?  </a:t>
            </a:r>
          </a:p>
        </p:txBody>
      </p:sp>
    </p:spTree>
    <p:extLst>
      <p:ext uri="{BB962C8B-B14F-4D97-AF65-F5344CB8AC3E}">
        <p14:creationId xmlns:p14="http://schemas.microsoft.com/office/powerpoint/2010/main" val="3473028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54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323931-9C1B-4010-9763-E09C1276C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5" y="929423"/>
            <a:ext cx="10626249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24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55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28DCEF-8F55-7B45-29D2-1934128B87D6}"/>
              </a:ext>
            </a:extLst>
          </p:cNvPr>
          <p:cNvSpPr txBox="1"/>
          <p:nvPr/>
        </p:nvSpPr>
        <p:spPr>
          <a:xfrm>
            <a:off x="1365586" y="1525935"/>
            <a:ext cx="993728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does it mean?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Top8 Attention matrix for different query in the GQA for layer 1(second layer)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 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altLang="zh-CN" dirty="0"/>
              <a:t>query, key could tell us where the chunk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39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56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9DACE0-6E74-AF87-5B2D-67190F4E5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" t="444" r="318" b="-118"/>
          <a:stretch/>
        </p:blipFill>
        <p:spPr>
          <a:xfrm>
            <a:off x="2050253" y="1435551"/>
            <a:ext cx="9077324" cy="45350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991A9-82FC-3D4F-40BC-30A1033013B1}"/>
              </a:ext>
            </a:extLst>
          </p:cNvPr>
          <p:cNvSpPr txBox="1"/>
          <p:nvPr/>
        </p:nvSpPr>
        <p:spPr>
          <a:xfrm>
            <a:off x="807237" y="1901123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GroupID 0</a:t>
            </a:r>
            <a:endParaRPr lang="en-CH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6FA74C-EBC2-D1F6-6A7D-331D6B55EFFE}"/>
              </a:ext>
            </a:extLst>
          </p:cNvPr>
          <p:cNvSpPr txBox="1"/>
          <p:nvPr/>
        </p:nvSpPr>
        <p:spPr>
          <a:xfrm>
            <a:off x="807235" y="2998641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GroupID 1</a:t>
            </a:r>
            <a:endParaRPr lang="en-CH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B8E8D7-EAAF-BB3D-8FAA-1FAE2702AC31}"/>
              </a:ext>
            </a:extLst>
          </p:cNvPr>
          <p:cNvSpPr txBox="1"/>
          <p:nvPr/>
        </p:nvSpPr>
        <p:spPr>
          <a:xfrm>
            <a:off x="807236" y="408302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GroupID 2</a:t>
            </a:r>
            <a:endParaRPr lang="en-CH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D0AF21-148A-9DA5-316A-76508EC5FE52}"/>
              </a:ext>
            </a:extLst>
          </p:cNvPr>
          <p:cNvSpPr txBox="1"/>
          <p:nvPr/>
        </p:nvSpPr>
        <p:spPr>
          <a:xfrm>
            <a:off x="807235" y="518054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GroupID 3</a:t>
            </a:r>
            <a:endParaRPr lang="en-CH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703797-6497-D5E1-2825-B706E400B5CF}"/>
              </a:ext>
            </a:extLst>
          </p:cNvPr>
          <p:cNvSpPr txBox="1"/>
          <p:nvPr/>
        </p:nvSpPr>
        <p:spPr>
          <a:xfrm>
            <a:off x="2245510" y="101482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0</a:t>
            </a:r>
            <a:endParaRPr lang="en-CH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3A83BB-AA90-4133-2D59-B47D5862B9BE}"/>
              </a:ext>
            </a:extLst>
          </p:cNvPr>
          <p:cNvSpPr txBox="1"/>
          <p:nvPr/>
        </p:nvSpPr>
        <p:spPr>
          <a:xfrm>
            <a:off x="3388510" y="101482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1</a:t>
            </a:r>
            <a:endParaRPr lang="en-CH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79BF03-5E01-B0BD-3650-F67527C65753}"/>
              </a:ext>
            </a:extLst>
          </p:cNvPr>
          <p:cNvSpPr txBox="1"/>
          <p:nvPr/>
        </p:nvSpPr>
        <p:spPr>
          <a:xfrm>
            <a:off x="4493403" y="101482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2</a:t>
            </a:r>
            <a:endParaRPr lang="en-CH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DFF0C7-A13D-E63B-2D00-1F7B178B5571}"/>
              </a:ext>
            </a:extLst>
          </p:cNvPr>
          <p:cNvSpPr txBox="1"/>
          <p:nvPr/>
        </p:nvSpPr>
        <p:spPr>
          <a:xfrm>
            <a:off x="5674510" y="100482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3</a:t>
            </a:r>
            <a:endParaRPr lang="en-CH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FF996F-24CB-F779-C97B-0F275BAA8A8E}"/>
              </a:ext>
            </a:extLst>
          </p:cNvPr>
          <p:cNvSpPr txBox="1"/>
          <p:nvPr/>
        </p:nvSpPr>
        <p:spPr>
          <a:xfrm>
            <a:off x="6741317" y="100667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4</a:t>
            </a:r>
            <a:endParaRPr lang="en-CH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A19DAF-9CC9-9E28-27A7-CC8CA9314E56}"/>
              </a:ext>
            </a:extLst>
          </p:cNvPr>
          <p:cNvSpPr txBox="1"/>
          <p:nvPr/>
        </p:nvSpPr>
        <p:spPr>
          <a:xfrm>
            <a:off x="7860501" y="99888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5</a:t>
            </a:r>
            <a:endParaRPr lang="en-CH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437CDD-BEF6-498B-4FDD-D929A378F476}"/>
              </a:ext>
            </a:extLst>
          </p:cNvPr>
          <p:cNvSpPr txBox="1"/>
          <p:nvPr/>
        </p:nvSpPr>
        <p:spPr>
          <a:xfrm>
            <a:off x="8984458" y="99888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6</a:t>
            </a:r>
            <a:endParaRPr lang="en-CH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04D76A-D1DF-1751-4A7A-4CBE649D6035}"/>
              </a:ext>
            </a:extLst>
          </p:cNvPr>
          <p:cNvSpPr txBox="1"/>
          <p:nvPr/>
        </p:nvSpPr>
        <p:spPr>
          <a:xfrm>
            <a:off x="10108415" y="100667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7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782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5CCE1D9-8D3C-F6C7-A098-A5A02F21E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2300" r="87560" b="2619"/>
          <a:stretch/>
        </p:blipFill>
        <p:spPr>
          <a:xfrm>
            <a:off x="385510" y="1028699"/>
            <a:ext cx="4776787" cy="467646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57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502A67-EA73-42FB-586B-006E3EF581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25282" r="62445" b="50206"/>
          <a:stretch/>
        </p:blipFill>
        <p:spPr>
          <a:xfrm>
            <a:off x="403224" y="1028700"/>
            <a:ext cx="4759065" cy="467646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DE30E4B-EC8C-1FE8-4599-4F06C8AA1F53}"/>
              </a:ext>
            </a:extLst>
          </p:cNvPr>
          <p:cNvSpPr txBox="1"/>
          <p:nvPr/>
        </p:nvSpPr>
        <p:spPr>
          <a:xfrm>
            <a:off x="8296276" y="2147790"/>
            <a:ext cx="1357312" cy="226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/>
              <a:t>Layer 1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Head 2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GroupID 1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57446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58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CBE421-2DAC-8B42-A6FF-548990700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2300" r="87560" b="2619"/>
          <a:stretch/>
        </p:blipFill>
        <p:spPr>
          <a:xfrm>
            <a:off x="388936" y="1046041"/>
            <a:ext cx="4759074" cy="46591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791C40-047D-2E31-3E2C-3960F6465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25282" r="62445" b="50206"/>
          <a:stretch/>
        </p:blipFill>
        <p:spPr>
          <a:xfrm>
            <a:off x="388936" y="1046041"/>
            <a:ext cx="4759065" cy="46764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63D41-4973-D8BB-4AA0-9F3D3A4CE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49" y="2076451"/>
            <a:ext cx="6317920" cy="315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59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CBE421-2DAC-8B42-A6FF-54899070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2300" r="87560" b="2619"/>
          <a:stretch/>
        </p:blipFill>
        <p:spPr>
          <a:xfrm>
            <a:off x="388936" y="1046041"/>
            <a:ext cx="4759074" cy="46591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791C40-047D-2E31-3E2C-3960F6465F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25282" r="62445" b="50206"/>
          <a:stretch/>
        </p:blipFill>
        <p:spPr>
          <a:xfrm>
            <a:off x="388936" y="1046041"/>
            <a:ext cx="4759065" cy="4676461"/>
          </a:xfrm>
          <a:prstGeom prst="rect">
            <a:avLst/>
          </a:prstGeom>
        </p:spPr>
      </p:pic>
      <p:pic>
        <p:nvPicPr>
          <p:cNvPr id="3" name="attn_batch_0">
            <a:hlinkClick r:id="" action="ppaction://media"/>
            <a:extLst>
              <a:ext uri="{FF2B5EF4-FFF2-40B4-BE49-F238E27FC236}">
                <a16:creationId xmlns:a16="http://schemas.microsoft.com/office/drawing/2014/main" id="{9D97F728-C753-0E21-E416-CB89487D4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8001" y="1734457"/>
            <a:ext cx="7170058" cy="3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BE03F-D7C1-A9E1-05ED-1873BDC5C4CB}"/>
              </a:ext>
            </a:extLst>
          </p:cNvPr>
          <p:cNvSpPr/>
          <p:nvPr/>
        </p:nvSpPr>
        <p:spPr>
          <a:xfrm>
            <a:off x="4871879" y="1457599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04DAC-AB51-F26D-EBC4-33CEE134027A}"/>
              </a:ext>
            </a:extLst>
          </p:cNvPr>
          <p:cNvSpPr/>
          <p:nvPr/>
        </p:nvSpPr>
        <p:spPr>
          <a:xfrm>
            <a:off x="5669960" y="145759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CDE3-63F2-0061-934D-1F811B8BB742}"/>
              </a:ext>
            </a:extLst>
          </p:cNvPr>
          <p:cNvSpPr/>
          <p:nvPr/>
        </p:nvSpPr>
        <p:spPr>
          <a:xfrm>
            <a:off x="6456814" y="146056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0994C5-F130-EC67-0465-0AEF475A7670}"/>
              </a:ext>
            </a:extLst>
          </p:cNvPr>
          <p:cNvSpPr/>
          <p:nvPr/>
        </p:nvSpPr>
        <p:spPr>
          <a:xfrm>
            <a:off x="4871879" y="145463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1754CF-E4A6-8C6D-315B-F28529B47241}"/>
              </a:ext>
            </a:extLst>
          </p:cNvPr>
          <p:cNvSpPr/>
          <p:nvPr/>
        </p:nvSpPr>
        <p:spPr>
          <a:xfrm>
            <a:off x="5669960" y="145463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CA834D-98E4-7389-11E2-A6DC5DC25973}"/>
              </a:ext>
            </a:extLst>
          </p:cNvPr>
          <p:cNvSpPr/>
          <p:nvPr/>
        </p:nvSpPr>
        <p:spPr>
          <a:xfrm>
            <a:off x="6456814" y="145759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20AB4C-319A-B9D4-B25A-20AC9808E2F1}"/>
              </a:ext>
            </a:extLst>
          </p:cNvPr>
          <p:cNvSpPr/>
          <p:nvPr/>
        </p:nvSpPr>
        <p:spPr>
          <a:xfrm>
            <a:off x="4871879" y="145166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4F5A5-D2E9-0BE0-EE59-EC3DE2E6524A}"/>
              </a:ext>
            </a:extLst>
          </p:cNvPr>
          <p:cNvSpPr/>
          <p:nvPr/>
        </p:nvSpPr>
        <p:spPr>
          <a:xfrm>
            <a:off x="5669960" y="1451665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3FAF5B-C37C-408C-F5F5-C964D2D5974E}"/>
              </a:ext>
            </a:extLst>
          </p:cNvPr>
          <p:cNvSpPr/>
          <p:nvPr/>
        </p:nvSpPr>
        <p:spPr>
          <a:xfrm>
            <a:off x="6456814" y="145463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A6A0A2-1C15-8686-C504-66120F11E3C1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DC671-C522-4BEC-F63B-C3F33D794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17" name="!!mask">
            <a:extLst>
              <a:ext uri="{FF2B5EF4-FFF2-40B4-BE49-F238E27FC236}">
                <a16:creationId xmlns:a16="http://schemas.microsoft.com/office/drawing/2014/main" id="{C0746DE2-E23D-076C-3002-8036191591E3}"/>
              </a:ext>
            </a:extLst>
          </p:cNvPr>
          <p:cNvSpPr/>
          <p:nvPr/>
        </p:nvSpPr>
        <p:spPr>
          <a:xfrm>
            <a:off x="157798" y="3206613"/>
            <a:ext cx="11876400" cy="3189600"/>
          </a:xfrm>
          <a:custGeom>
            <a:avLst/>
            <a:gdLst>
              <a:gd name="connsiteX0" fmla="*/ 998850 w 11876400"/>
              <a:gd name="connsiteY0" fmla="*/ 69850 h 3189600"/>
              <a:gd name="connsiteX1" fmla="*/ 998850 w 11876400"/>
              <a:gd name="connsiteY1" fmla="*/ 3081650 h 3189600"/>
              <a:gd name="connsiteX2" fmla="*/ 3335650 w 11876400"/>
              <a:gd name="connsiteY2" fmla="*/ 3081650 h 3189600"/>
              <a:gd name="connsiteX3" fmla="*/ 3335650 w 11876400"/>
              <a:gd name="connsiteY3" fmla="*/ 698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998850" y="69850"/>
                </a:moveTo>
                <a:lnTo>
                  <a:pt x="998850" y="3081650"/>
                </a:lnTo>
                <a:lnTo>
                  <a:pt x="3335650" y="3081650"/>
                </a:lnTo>
                <a:lnTo>
                  <a:pt x="3335650" y="698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59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60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754610-C989-C23D-F089-2C0B1552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28" b="47715"/>
          <a:stretch/>
        </p:blipFill>
        <p:spPr>
          <a:xfrm>
            <a:off x="584955" y="1284029"/>
            <a:ext cx="10875207" cy="22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18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61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754610-C989-C23D-F089-2C0B1552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28" b="30567"/>
          <a:stretch/>
        </p:blipFill>
        <p:spPr>
          <a:xfrm>
            <a:off x="584955" y="1284029"/>
            <a:ext cx="10875207" cy="30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4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62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3461F-A16A-FBA0-3105-49D0941C380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754610-C989-C23D-F089-2C0B1552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5" y="1284029"/>
            <a:ext cx="10828855" cy="43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0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63</a:t>
            </a:fld>
            <a:endParaRPr lang="de-CH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1AE39E-12BD-9656-BDF7-9C3878562514}"/>
              </a:ext>
            </a:extLst>
          </p:cNvPr>
          <p:cNvSpPr txBox="1"/>
          <p:nvPr/>
        </p:nvSpPr>
        <p:spPr>
          <a:xfrm>
            <a:off x="1365586" y="1525935"/>
            <a:ext cx="9937287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are those peaks stand for?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Pattern Detection</a:t>
            </a:r>
          </a:p>
        </p:txBody>
      </p:sp>
    </p:spTree>
    <p:extLst>
      <p:ext uri="{BB962C8B-B14F-4D97-AF65-F5344CB8AC3E}">
        <p14:creationId xmlns:p14="http://schemas.microsoft.com/office/powerpoint/2010/main" val="2822754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64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Text Correspondence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1E85353-DCEB-3CB0-1E2E-2EF1A3FD020B}"/>
              </a:ext>
            </a:extLst>
          </p:cNvPr>
          <p:cNvGrpSpPr/>
          <p:nvPr/>
        </p:nvGrpSpPr>
        <p:grpSpPr>
          <a:xfrm>
            <a:off x="421795" y="693730"/>
            <a:ext cx="11543875" cy="5940088"/>
            <a:chOff x="169153" y="416337"/>
            <a:chExt cx="11543875" cy="594008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1C296F-261C-B81D-2B4D-079B275A7ADE}"/>
                </a:ext>
              </a:extLst>
            </p:cNvPr>
            <p:cNvSpPr/>
            <p:nvPr/>
          </p:nvSpPr>
          <p:spPr>
            <a:xfrm>
              <a:off x="6487885" y="4935338"/>
              <a:ext cx="5225143" cy="5900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08FE0FD-6C73-D676-1605-386761992B0C}"/>
                </a:ext>
              </a:extLst>
            </p:cNvPr>
            <p:cNvSpPr/>
            <p:nvPr/>
          </p:nvSpPr>
          <p:spPr>
            <a:xfrm>
              <a:off x="6476999" y="2921979"/>
              <a:ext cx="5225143" cy="6167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74F400-735C-E2BC-8937-1F8D61BDA269}"/>
                </a:ext>
              </a:extLst>
            </p:cNvPr>
            <p:cNvSpPr/>
            <p:nvPr/>
          </p:nvSpPr>
          <p:spPr>
            <a:xfrm>
              <a:off x="169153" y="4692164"/>
              <a:ext cx="6106044" cy="629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A7F4734-E218-AA35-3A40-3AC82C303FC3}"/>
                </a:ext>
              </a:extLst>
            </p:cNvPr>
            <p:cNvSpPr/>
            <p:nvPr/>
          </p:nvSpPr>
          <p:spPr>
            <a:xfrm>
              <a:off x="169153" y="3027903"/>
              <a:ext cx="6106044" cy="629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AA17BDA-40A8-C4D9-2B31-10E5989D1B06}"/>
                </a:ext>
              </a:extLst>
            </p:cNvPr>
            <p:cNvSpPr/>
            <p:nvPr/>
          </p:nvSpPr>
          <p:spPr>
            <a:xfrm>
              <a:off x="169153" y="1048794"/>
              <a:ext cx="6106044" cy="9746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5DB2328-03A9-3119-741E-83A68A1317F9}"/>
                </a:ext>
              </a:extLst>
            </p:cNvPr>
            <p:cNvSpPr/>
            <p:nvPr/>
          </p:nvSpPr>
          <p:spPr>
            <a:xfrm>
              <a:off x="6487884" y="1101553"/>
              <a:ext cx="5214258" cy="6167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627BA9-FE1F-962C-5B5F-C46ACE43554D}"/>
                </a:ext>
              </a:extLst>
            </p:cNvPr>
            <p:cNvSpPr txBox="1"/>
            <p:nvPr/>
          </p:nvSpPr>
          <p:spPr>
            <a:xfrm>
              <a:off x="304805" y="416337"/>
              <a:ext cx="6070874" cy="5940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&lt;|begin_of_text|&gt;&lt;|start_header_id|&gt;user&lt;|end_header_id|&gt;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Which of the following represents an accurate statement concerning arthropods?</a:t>
              </a:r>
            </a:p>
            <a:p>
              <a:r>
                <a:rPr lang="en-US" sz="1000" dirty="0"/>
                <a:t>A. They possess an exoskeleton composed primarily of peptidoglycan.</a:t>
              </a:r>
            </a:p>
            <a:p>
              <a:r>
                <a:rPr lang="en-US" sz="1000" dirty="0"/>
                <a:t>B. They possess an open circulatory system with a dorsal heart.</a:t>
              </a:r>
            </a:p>
            <a:p>
              <a:r>
                <a:rPr lang="en-US" sz="1000" dirty="0"/>
                <a:t>C. They are members of a biologically unsuccessful phylum incapable of exploiting diverse habitats and nutrition sources.</a:t>
              </a:r>
            </a:p>
            <a:p>
              <a:r>
                <a:rPr lang="en-US" sz="1000" dirty="0"/>
                <a:t>D. They lack paired, jointed appendages.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B&lt;|eot_id|&gt;&lt;|start_header_id|&gt;user&lt;|end_header_id|&gt;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In a given population, 1 out of every 400 people has a cancer caused by a completely recessive allele, b. Assuming the population is in Hardy-Weinberg equilibrium, which of the following is the expected proportion of individuals who carry the b allele but are not expected to develop the cancer?</a:t>
              </a:r>
            </a:p>
            <a:p>
              <a:r>
                <a:rPr lang="en-US" sz="1000" dirty="0"/>
                <a:t>A. 1/400</a:t>
              </a:r>
            </a:p>
            <a:p>
              <a:r>
                <a:rPr lang="en-US" sz="1000" dirty="0"/>
                <a:t>B. 19/400</a:t>
              </a:r>
            </a:p>
            <a:p>
              <a:r>
                <a:rPr lang="en-US" sz="1000" dirty="0"/>
                <a:t>C. 20/400</a:t>
              </a:r>
            </a:p>
            <a:p>
              <a:r>
                <a:rPr lang="en-US" sz="1000" dirty="0"/>
                <a:t>D. 38/400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D&lt;|eot_id|&gt;&lt;|start_header_id|&gt;user&lt;|end_header_id|&gt;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The presence of homologous structures in two different organisms, such as the humerus in the front limb of a human and a bird, indicates that</a:t>
              </a:r>
            </a:p>
            <a:p>
              <a:r>
                <a:rPr lang="en-US" sz="1000" dirty="0"/>
                <a:t>A. the human and bird are polyphyletic species</a:t>
              </a:r>
            </a:p>
            <a:p>
              <a:r>
                <a:rPr lang="en-US" sz="1000" dirty="0"/>
                <a:t>B. a human's and bird's evolution is convergent</a:t>
              </a:r>
            </a:p>
            <a:p>
              <a:r>
                <a:rPr lang="en-US" sz="1000" dirty="0"/>
                <a:t>C. the human and bird belong to a clade</a:t>
              </a:r>
            </a:p>
            <a:p>
              <a:r>
                <a:rPr lang="en-US" sz="1000" dirty="0"/>
                <a:t>D. the human and bird developed by analogy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C&lt;|eot_id|&gt;&lt;|start_header_id|&gt;user&lt;|end_header_id|&gt;</a:t>
              </a:r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517360-DDB1-1F62-5502-886078B96932}"/>
                </a:ext>
              </a:extLst>
            </p:cNvPr>
            <p:cNvSpPr txBox="1"/>
            <p:nvPr/>
          </p:nvSpPr>
          <p:spPr>
            <a:xfrm>
              <a:off x="6410849" y="454025"/>
              <a:ext cx="5225143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According to the pressure-flow model of movement of phloem contents, photosynthate movement from source to sink is driven by</a:t>
              </a:r>
            </a:p>
            <a:p>
              <a:r>
                <a:rPr lang="en-US" sz="1000" dirty="0"/>
                <a:t>A. an ATP-dependent pressure-flow pump</a:t>
              </a:r>
            </a:p>
            <a:p>
              <a:r>
                <a:rPr lang="en-US" sz="1000" dirty="0"/>
                <a:t>B. a water-pressure potential gradient</a:t>
              </a:r>
            </a:p>
            <a:p>
              <a:r>
                <a:rPr lang="en-US" sz="1000" dirty="0"/>
                <a:t>C. transpiration</a:t>
              </a:r>
            </a:p>
            <a:p>
              <a:r>
                <a:rPr lang="en-US" sz="1000" dirty="0"/>
                <a:t>D. apoplastic diffusion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B&lt;|eot_id|&gt;&lt;|start_header_id|&gt;user&lt;|end_header_id|&gt;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Which of the following contain DNA sequences required for the segregation of chromosomes in mitosis and meiosis?</a:t>
              </a:r>
            </a:p>
            <a:p>
              <a:r>
                <a:rPr lang="en-US" sz="1000" dirty="0"/>
                <a:t>A. Telomeres</a:t>
              </a:r>
            </a:p>
            <a:p>
              <a:r>
                <a:rPr lang="en-US" sz="1000" dirty="0"/>
                <a:t>B. Centromeres</a:t>
              </a:r>
            </a:p>
            <a:p>
              <a:r>
                <a:rPr lang="en-US" sz="1000" dirty="0"/>
                <a:t>C. Nucleosomes</a:t>
              </a:r>
            </a:p>
            <a:p>
              <a:r>
                <a:rPr lang="en-US" sz="1000" dirty="0"/>
                <a:t>D. Spliceosomes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B&lt;|eot_id|&gt;&lt;|start_header_id|&gt;user&lt;|end_header_id|&gt;</a:t>
              </a:r>
            </a:p>
            <a:p>
              <a:endParaRPr lang="en-US" sz="1000" dirty="0"/>
            </a:p>
            <a:p>
              <a:r>
                <a:rPr lang="en-US" sz="1000" dirty="0"/>
                <a:t>There is a single choice question about college biology. Answer the question by replying A, B, C or D.</a:t>
              </a:r>
            </a:p>
            <a:p>
              <a:r>
                <a:rPr lang="en-US" sz="1000" dirty="0"/>
                <a:t>Question: A female fruit fly bearing linked genes that produce the phenotype gray body and normal wings mates with a male fruit fly of phenotype black body and vestigial wings. The presence of gray-bodied, vestigialwinged flies among the progeny is best explained by</a:t>
              </a:r>
            </a:p>
            <a:p>
              <a:r>
                <a:rPr lang="en-US" sz="1000" dirty="0"/>
                <a:t>A. crossing over</a:t>
              </a:r>
            </a:p>
            <a:p>
              <a:r>
                <a:rPr lang="en-US" sz="1000" dirty="0"/>
                <a:t>B. independent assortment</a:t>
              </a:r>
            </a:p>
            <a:p>
              <a:r>
                <a:rPr lang="en-US" sz="1000" dirty="0"/>
                <a:t>C. segregation of alleles</a:t>
              </a:r>
            </a:p>
            <a:p>
              <a:r>
                <a:rPr lang="en-US" sz="1000" dirty="0"/>
                <a:t>D. penetrance</a:t>
              </a:r>
            </a:p>
            <a:p>
              <a:r>
                <a:rPr lang="en-US" sz="1000" dirty="0"/>
                <a:t>Answer:&lt;|eot_id|&gt;&lt;|start_header_id|&gt;assistant&lt;|end_header_id|&gt;</a:t>
              </a:r>
            </a:p>
            <a:p>
              <a:endParaRPr lang="en-CH" sz="1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C9ECF8-D80D-EEBB-9813-BBD3F74D5DFA}"/>
                </a:ext>
              </a:extLst>
            </p:cNvPr>
            <p:cNvSpPr txBox="1"/>
            <p:nvPr/>
          </p:nvSpPr>
          <p:spPr>
            <a:xfrm>
              <a:off x="5738013" y="5894760"/>
              <a:ext cx="1043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Peaks</a:t>
              </a:r>
              <a:endParaRPr lang="en-CH" dirty="0">
                <a:solidFill>
                  <a:schemeClr val="accent5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DC639AB-FAB0-7463-89CD-1EB114CDF8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8745" y="1101553"/>
              <a:ext cx="897255" cy="47932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0B74EF4-8E50-E6F4-95B4-D2A143888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310" y="1101553"/>
              <a:ext cx="1000136" cy="47932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8C71310-15E1-61D4-B1C2-3882D5DD0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303" y="2921979"/>
              <a:ext cx="1552639" cy="29727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683C5FE-350A-2907-AFC7-7FAC10ADB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5197" y="4873034"/>
              <a:ext cx="1537093" cy="1021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C4B7191-1BD3-3327-35F1-9A8ED19AB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8401" y="3123689"/>
              <a:ext cx="1359291" cy="27710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8DE5114-13E1-525F-BAE8-F0DB8E7A1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5244" y="4792929"/>
              <a:ext cx="1569902" cy="11436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779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65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Text Correspondence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F8152B-EDF6-EF9A-91D0-A6B2AACB23AE}"/>
              </a:ext>
            </a:extLst>
          </p:cNvPr>
          <p:cNvSpPr txBox="1"/>
          <p:nvPr/>
        </p:nvSpPr>
        <p:spPr>
          <a:xfrm>
            <a:off x="1351299" y="1535460"/>
            <a:ext cx="9937287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Does it work for other datasets?  </a:t>
            </a:r>
          </a:p>
        </p:txBody>
      </p:sp>
    </p:spTree>
    <p:extLst>
      <p:ext uri="{BB962C8B-B14F-4D97-AF65-F5344CB8AC3E}">
        <p14:creationId xmlns:p14="http://schemas.microsoft.com/office/powerpoint/2010/main" val="252810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66</a:t>
            </a:fld>
            <a:endParaRPr lang="de-CH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FD88-F04A-0411-DF26-32A1073334A5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Dataset Generalization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摘要缩放定位 6">
                <a:extLst>
                  <a:ext uri="{FF2B5EF4-FFF2-40B4-BE49-F238E27FC236}">
                    <a16:creationId xmlns:a16="http://schemas.microsoft.com/office/drawing/2014/main" id="{A20586AA-2B27-E0DB-A1BC-B616896097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2999150"/>
                  </p:ext>
                </p:extLst>
              </p:nvPr>
            </p:nvGraphicFramePr>
            <p:xfrm>
              <a:off x="7257" y="728883"/>
              <a:ext cx="12222163" cy="5331598"/>
            </p:xfrm>
            <a:graphic>
              <a:graphicData uri="http://schemas.microsoft.com/office/powerpoint/2016/summaryzoom">
                <psuz:summaryZm>
                  <psuz:summaryZmObj sectionId="{580AA7BA-EF44-4751-8962-2D953AD0F9DE}" offsetFactorX="-38508" offsetFactorY="70709" scaleFactorX="79832" scaleFactorY="79832">
                    <psuz:zmPr id="{89D78276-FCDC-49FC-9794-17CFE80B2FD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3468" y="2125007"/>
                          <a:ext cx="3405056" cy="19153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3020236-A4B6-4D82-8344-A53A40054224}" offsetFactorX="-57032" offsetFactorY="70709" scaleFactorX="81460" scaleFactorY="81460">
                    <psuz:zmPr id="{CC90A45A-FD3E-4F66-8052-8CC90E9CC60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53875" y="2105478"/>
                          <a:ext cx="3474495" cy="19544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84DDC12-93DD-450D-B9BB-2D426CC6D387}" offsetFactorX="131735" offsetFactorY="-35958" scaleFactorX="79725" scaleFactorY="79725">
                    <psuz:zmPr id="{F296FD98-81E9-426D-AEBC-3AB0F0D39A8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817087" y="2126283"/>
                          <a:ext cx="3400492" cy="1912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摘要缩放定位 6">
                <a:extLst>
                  <a:ext uri="{FF2B5EF4-FFF2-40B4-BE49-F238E27FC236}">
                    <a16:creationId xmlns:a16="http://schemas.microsoft.com/office/drawing/2014/main" id="{A20586AA-2B27-E0DB-A1BC-B616896097C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257" y="728883"/>
                <a:ext cx="12222163" cy="5331598"/>
                <a:chOff x="7257" y="728883"/>
                <a:chExt cx="12222163" cy="5331598"/>
              </a:xfrm>
            </p:grpSpPr>
            <p:pic>
              <p:nvPicPr>
                <p:cNvPr id="3" name="图片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725" y="2853890"/>
                  <a:ext cx="3405056" cy="191534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图片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1132" y="2834361"/>
                  <a:ext cx="3474495" cy="195440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图片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4344" y="2855166"/>
                  <a:ext cx="3400492" cy="191277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1236881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67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Multi-Agent</a:t>
            </a:r>
            <a:endParaRPr lang="en-CH" sz="36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39FC37-15DB-B1DA-C6B7-73F675C8112E}"/>
              </a:ext>
            </a:extLst>
          </p:cNvPr>
          <p:cNvGrpSpPr/>
          <p:nvPr/>
        </p:nvGrpSpPr>
        <p:grpSpPr>
          <a:xfrm>
            <a:off x="299010" y="1540820"/>
            <a:ext cx="11470154" cy="4471028"/>
            <a:chOff x="213853" y="916933"/>
            <a:chExt cx="11470154" cy="44710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0FE2FC-1DD8-4197-0A88-F5350B0AE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25179" r="62500" b="50000"/>
            <a:stretch/>
          </p:blipFill>
          <p:spPr>
            <a:xfrm>
              <a:off x="213853" y="1255487"/>
              <a:ext cx="4162205" cy="413247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A97FDBD-AF45-F54C-7E82-F81956C6D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058" y="1669144"/>
              <a:ext cx="7307949" cy="365397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43E1B6-94D2-F0D8-001C-7960CE758DE2}"/>
                </a:ext>
              </a:extLst>
            </p:cNvPr>
            <p:cNvSpPr txBox="1"/>
            <p:nvPr/>
          </p:nvSpPr>
          <p:spPr>
            <a:xfrm>
              <a:off x="961573" y="916933"/>
              <a:ext cx="3011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Layer 1 Head 2 </a:t>
              </a:r>
              <a:r>
                <a:rPr lang="en-US" sz="1600" dirty="0" err="1"/>
                <a:t>QueryID</a:t>
              </a:r>
              <a:r>
                <a:rPr lang="en-US" sz="1600" dirty="0"/>
                <a:t> 1</a:t>
              </a:r>
              <a:endParaRPr lang="en-CH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852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68</a:t>
            </a:fld>
            <a:endParaRPr lang="de-CH" noProof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8EE2C17-DE17-3FF7-AD79-6FB414162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744758"/>
            <a:ext cx="8164881" cy="536848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E7E64C3-214D-471D-791F-2E3110DAFB41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Multi-Agent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849666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69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ShareGPT</a:t>
            </a:r>
            <a:endParaRPr lang="en-CH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68CF2-2332-25A9-65FF-DD042CC29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" y="1344097"/>
            <a:ext cx="11290771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1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3617EC6-2D21-C1D0-B2EA-09DA43D52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BE03F-D7C1-A9E1-05ED-1873BDC5C4CB}"/>
              </a:ext>
            </a:extLst>
          </p:cNvPr>
          <p:cNvSpPr/>
          <p:nvPr/>
        </p:nvSpPr>
        <p:spPr>
          <a:xfrm>
            <a:off x="912887" y="157424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04DAC-AB51-F26D-EBC4-33CEE134027A}"/>
              </a:ext>
            </a:extLst>
          </p:cNvPr>
          <p:cNvSpPr/>
          <p:nvPr/>
        </p:nvSpPr>
        <p:spPr>
          <a:xfrm>
            <a:off x="1710968" y="157424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CDE3-63F2-0061-934D-1F811B8BB742}"/>
              </a:ext>
            </a:extLst>
          </p:cNvPr>
          <p:cNvSpPr/>
          <p:nvPr/>
        </p:nvSpPr>
        <p:spPr>
          <a:xfrm>
            <a:off x="2497822" y="157720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954152D-9D5F-D55C-2A23-7DD82896CE9D}"/>
                  </a:ext>
                </a:extLst>
              </p:cNvPr>
              <p:cNvSpPr/>
              <p:nvPr/>
            </p:nvSpPr>
            <p:spPr>
              <a:xfrm>
                <a:off x="918500" y="2404386"/>
                <a:ext cx="2274267" cy="60932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954152D-9D5F-D55C-2A23-7DD82896C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0" y="2404386"/>
                <a:ext cx="2274267" cy="609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C682412-3D05-A22E-466F-422BA5D8DEDE}"/>
              </a:ext>
            </a:extLst>
          </p:cNvPr>
          <p:cNvSpPr/>
          <p:nvPr/>
        </p:nvSpPr>
        <p:spPr>
          <a:xfrm>
            <a:off x="4726421" y="157424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0D638-01B9-0829-BE8B-3FCD5C7A2976}"/>
              </a:ext>
            </a:extLst>
          </p:cNvPr>
          <p:cNvSpPr/>
          <p:nvPr/>
        </p:nvSpPr>
        <p:spPr>
          <a:xfrm>
            <a:off x="5524502" y="157424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598A31-632E-DA68-8F23-6C20A07A8C3E}"/>
              </a:ext>
            </a:extLst>
          </p:cNvPr>
          <p:cNvSpPr/>
          <p:nvPr/>
        </p:nvSpPr>
        <p:spPr>
          <a:xfrm>
            <a:off x="6311356" y="157720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2596426-63AF-C8BA-B5FE-4DE212B76171}"/>
                  </a:ext>
                </a:extLst>
              </p:cNvPr>
              <p:cNvSpPr/>
              <p:nvPr/>
            </p:nvSpPr>
            <p:spPr>
              <a:xfrm>
                <a:off x="4732034" y="2404386"/>
                <a:ext cx="2274267" cy="6093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2596426-63AF-C8BA-B5FE-4DE212B76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034" y="2404386"/>
                <a:ext cx="2274267" cy="609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C2FB5038-53A3-986A-01A4-50931A262013}"/>
              </a:ext>
            </a:extLst>
          </p:cNvPr>
          <p:cNvSpPr/>
          <p:nvPr/>
        </p:nvSpPr>
        <p:spPr>
          <a:xfrm>
            <a:off x="8534342" y="1574243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96CF128-1CDD-5DBB-AB32-F691A63D723A}"/>
              </a:ext>
            </a:extLst>
          </p:cNvPr>
          <p:cNvSpPr/>
          <p:nvPr/>
        </p:nvSpPr>
        <p:spPr>
          <a:xfrm>
            <a:off x="9332423" y="1574241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A88BB1-2C6C-EBB1-E667-AE8463AB6A65}"/>
              </a:ext>
            </a:extLst>
          </p:cNvPr>
          <p:cNvSpPr/>
          <p:nvPr/>
        </p:nvSpPr>
        <p:spPr>
          <a:xfrm>
            <a:off x="10119277" y="1577207"/>
            <a:ext cx="689332" cy="6792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60BED29-DD47-0E49-EEE8-4805BC5EC561}"/>
                  </a:ext>
                </a:extLst>
              </p:cNvPr>
              <p:cNvSpPr/>
              <p:nvPr/>
            </p:nvSpPr>
            <p:spPr>
              <a:xfrm>
                <a:off x="8534342" y="2379360"/>
                <a:ext cx="2274267" cy="60932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60BED29-DD47-0E49-EEE8-4805BC5EC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42" y="2379360"/>
                <a:ext cx="2274267" cy="609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7BFF763-ED8D-BC11-D124-7D5A5429CBF3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sp>
        <p:nvSpPr>
          <p:cNvPr id="15" name="!!mask">
            <a:extLst>
              <a:ext uri="{FF2B5EF4-FFF2-40B4-BE49-F238E27FC236}">
                <a16:creationId xmlns:a16="http://schemas.microsoft.com/office/drawing/2014/main" id="{A7078695-014B-7F46-8288-E816D33D4F85}"/>
              </a:ext>
            </a:extLst>
          </p:cNvPr>
          <p:cNvSpPr/>
          <p:nvPr/>
        </p:nvSpPr>
        <p:spPr>
          <a:xfrm>
            <a:off x="157798" y="3206613"/>
            <a:ext cx="11876400" cy="3189600"/>
          </a:xfrm>
          <a:custGeom>
            <a:avLst/>
            <a:gdLst>
              <a:gd name="connsiteX0" fmla="*/ 998850 w 11876400"/>
              <a:gd name="connsiteY0" fmla="*/ 69850 h 3189600"/>
              <a:gd name="connsiteX1" fmla="*/ 998850 w 11876400"/>
              <a:gd name="connsiteY1" fmla="*/ 3081650 h 3189600"/>
              <a:gd name="connsiteX2" fmla="*/ 3335650 w 11876400"/>
              <a:gd name="connsiteY2" fmla="*/ 3081650 h 3189600"/>
              <a:gd name="connsiteX3" fmla="*/ 3335650 w 11876400"/>
              <a:gd name="connsiteY3" fmla="*/ 698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998850" y="69850"/>
                </a:moveTo>
                <a:lnTo>
                  <a:pt x="998850" y="3081650"/>
                </a:lnTo>
                <a:lnTo>
                  <a:pt x="3335650" y="3081650"/>
                </a:lnTo>
                <a:lnTo>
                  <a:pt x="3335650" y="698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2861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70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E94AC35-FEE0-443F-3F65-3C3813C1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04" y="942452"/>
            <a:ext cx="7036488" cy="5353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56ECD5-827D-D03B-2CFE-7A0369136345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ShareGPT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1586162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71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SuperGLUE</a:t>
            </a:r>
            <a:endParaRPr lang="en-CH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86180-F86F-0BA6-2567-BF2EB219E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2838"/>
            <a:ext cx="11668755" cy="4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6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72</a:t>
            </a:fld>
            <a:endParaRPr lang="de-CH" noProof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AA96A4-D84A-4B8A-4981-55EAECCB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7" y="1405879"/>
            <a:ext cx="11473666" cy="46272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A2834B-DC57-5210-B039-B51F22A6D4A4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SuperGLUE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3181496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73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Dataset Generalization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C47522-1548-7CB7-F620-176A3AD3C48B}"/>
              </a:ext>
            </a:extLst>
          </p:cNvPr>
          <p:cNvSpPr txBox="1"/>
          <p:nvPr/>
        </p:nvSpPr>
        <p:spPr>
          <a:xfrm>
            <a:off x="1351299" y="1535460"/>
            <a:ext cx="9937287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“.”, “\n” and change of the role is always considered as the start of the chunk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Connection words like “then” or “further” also indicates the start of a new chunk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Why is there</a:t>
            </a:r>
            <a:r>
              <a:rPr lang="zh-CN" altLang="en-US" b="1" dirty="0"/>
              <a:t> “</a:t>
            </a:r>
            <a:r>
              <a:rPr lang="en-US" sz="1800" dirty="0" err="1"/>
              <a:t>âĢĤâĢ</a:t>
            </a:r>
            <a:r>
              <a:rPr lang="zh-CN" altLang="en-US" sz="1800" b="1" dirty="0"/>
              <a:t>” </a:t>
            </a:r>
            <a:r>
              <a:rPr lang="en-US" altLang="zh-CN" sz="1800" b="1" dirty="0"/>
              <a:t>in the paragraph </a:t>
            </a:r>
            <a:r>
              <a:rPr lang="en-US" altLang="zh-CN" sz="1800" dirty="0"/>
              <a:t>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caused by the tokenizer</a:t>
            </a:r>
          </a:p>
        </p:txBody>
      </p:sp>
    </p:spTree>
    <p:extLst>
      <p:ext uri="{BB962C8B-B14F-4D97-AF65-F5344CB8AC3E}">
        <p14:creationId xmlns:p14="http://schemas.microsoft.com/office/powerpoint/2010/main" val="3291976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6" y="1709524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74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731834" y="2440825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2. Observation</a:t>
            </a:r>
            <a:endParaRPr lang="de-CH" sz="6000" b="1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731836" y="342493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731836" y="4254971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3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731835" y="4963187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2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95612"/>
      </p:ext>
    </p:extLst>
  </p:cSld>
  <p:clrMapOvr>
    <a:masterClrMapping/>
  </p:clrMapOvr>
  <p:transition spd="slow">
    <p:push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0" y="940267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75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673778" y="167156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673778" y="247900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3. Methodology</a:t>
            </a:r>
            <a:endParaRPr lang="de-CH" sz="6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673780" y="3485714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4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673779" y="4193930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3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2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76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Methodology</a:t>
            </a:r>
          </a:p>
        </p:txBody>
      </p:sp>
      <p:pic>
        <p:nvPicPr>
          <p:cNvPr id="17" name="!!chunk_sink">
            <a:extLst>
              <a:ext uri="{FF2B5EF4-FFF2-40B4-BE49-F238E27FC236}">
                <a16:creationId xmlns:a16="http://schemas.microsoft.com/office/drawing/2014/main" id="{49C494C2-F48D-D388-8E2C-84ECE660D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39" y="1866627"/>
            <a:ext cx="2813613" cy="29587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7D333AF-A171-4050-E9EE-879E7FEDE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66" y="1866628"/>
            <a:ext cx="2813612" cy="295879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40A45DC-F746-E45E-7B2C-4A30CF5F1FCE}"/>
              </a:ext>
            </a:extLst>
          </p:cNvPr>
          <p:cNvSpPr txBox="1"/>
          <p:nvPr/>
        </p:nvSpPr>
        <p:spPr>
          <a:xfrm>
            <a:off x="8251459" y="4625380"/>
            <a:ext cx="2612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</a:t>
            </a:r>
            <a:r>
              <a:rPr lang="en-US" sz="1600" b="1" dirty="0"/>
              <a:t>Chunk Sink (Ours)</a:t>
            </a:r>
            <a:endParaRPr lang="en-CH" sz="1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E3D94C-4BC8-8E72-23F6-53385F202583}"/>
              </a:ext>
            </a:extLst>
          </p:cNvPr>
          <p:cNvSpPr txBox="1"/>
          <p:nvPr/>
        </p:nvSpPr>
        <p:spPr>
          <a:xfrm>
            <a:off x="5939087" y="4625381"/>
            <a:ext cx="179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 Stream LLM</a:t>
            </a:r>
            <a:endParaRPr lang="en-CH" sz="1600" dirty="0"/>
          </a:p>
        </p:txBody>
      </p:sp>
      <p:sp>
        <p:nvSpPr>
          <p:cNvPr id="21" name="!!sliding_window">
            <a:extLst>
              <a:ext uri="{FF2B5EF4-FFF2-40B4-BE49-F238E27FC236}">
                <a16:creationId xmlns:a16="http://schemas.microsoft.com/office/drawing/2014/main" id="{A3A97906-4437-6A43-75C5-37E5151DF2EA}"/>
              </a:ext>
            </a:extLst>
          </p:cNvPr>
          <p:cNvSpPr/>
          <p:nvPr/>
        </p:nvSpPr>
        <p:spPr>
          <a:xfrm>
            <a:off x="10381830" y="2827488"/>
            <a:ext cx="285513" cy="300245"/>
          </a:xfrm>
          <a:prstGeom prst="rect">
            <a:avLst/>
          </a:prstGeom>
          <a:solidFill>
            <a:srgbClr val="56C1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!!diagonal">
            <a:extLst>
              <a:ext uri="{FF2B5EF4-FFF2-40B4-BE49-F238E27FC236}">
                <a16:creationId xmlns:a16="http://schemas.microsoft.com/office/drawing/2014/main" id="{4DCEB4A0-E0BB-D7D7-595A-43D53CF823DD}"/>
              </a:ext>
            </a:extLst>
          </p:cNvPr>
          <p:cNvSpPr/>
          <p:nvPr/>
        </p:nvSpPr>
        <p:spPr>
          <a:xfrm>
            <a:off x="10381830" y="2412054"/>
            <a:ext cx="285513" cy="300245"/>
          </a:xfrm>
          <a:prstGeom prst="rect">
            <a:avLst/>
          </a:prstGeom>
          <a:solidFill>
            <a:srgbClr val="36A2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!!sink">
            <a:extLst>
              <a:ext uri="{FF2B5EF4-FFF2-40B4-BE49-F238E27FC236}">
                <a16:creationId xmlns:a16="http://schemas.microsoft.com/office/drawing/2014/main" id="{BD0E3572-D2EA-6A23-376F-61D2A4CCB142}"/>
              </a:ext>
            </a:extLst>
          </p:cNvPr>
          <p:cNvSpPr/>
          <p:nvPr/>
        </p:nvSpPr>
        <p:spPr>
          <a:xfrm>
            <a:off x="10381830" y="3242922"/>
            <a:ext cx="285513" cy="300245"/>
          </a:xfrm>
          <a:prstGeom prst="rect">
            <a:avLst/>
          </a:prstGeom>
          <a:solidFill>
            <a:srgbClr val="FBDA3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!!query">
            <a:extLst>
              <a:ext uri="{FF2B5EF4-FFF2-40B4-BE49-F238E27FC236}">
                <a16:creationId xmlns:a16="http://schemas.microsoft.com/office/drawing/2014/main" id="{823C63D5-5F0E-A046-6822-D17F9BBC9826}"/>
              </a:ext>
            </a:extLst>
          </p:cNvPr>
          <p:cNvSpPr/>
          <p:nvPr/>
        </p:nvSpPr>
        <p:spPr>
          <a:xfrm>
            <a:off x="10381830" y="3658355"/>
            <a:ext cx="285513" cy="300245"/>
          </a:xfrm>
          <a:prstGeom prst="rect">
            <a:avLst/>
          </a:prstGeom>
          <a:solidFill>
            <a:srgbClr val="ED220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E8EB75-ADF1-F602-8687-1EDC531B6651}"/>
              </a:ext>
            </a:extLst>
          </p:cNvPr>
          <p:cNvSpPr txBox="1"/>
          <p:nvPr/>
        </p:nvSpPr>
        <p:spPr>
          <a:xfrm>
            <a:off x="10800405" y="2404271"/>
            <a:ext cx="1260182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</a:t>
            </a:r>
            <a:endParaRPr lang="en-CH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471F7D-36FE-B040-71B0-5695D001EBDC}"/>
              </a:ext>
            </a:extLst>
          </p:cNvPr>
          <p:cNvSpPr txBox="1"/>
          <p:nvPr/>
        </p:nvSpPr>
        <p:spPr>
          <a:xfrm>
            <a:off x="10800405" y="2819706"/>
            <a:ext cx="164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Sliding Window</a:t>
            </a:r>
            <a:endParaRPr lang="en-CH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ABBB7D-671C-FB91-4447-50F1668F4997}"/>
              </a:ext>
            </a:extLst>
          </p:cNvPr>
          <p:cNvSpPr txBox="1"/>
          <p:nvPr/>
        </p:nvSpPr>
        <p:spPr>
          <a:xfrm>
            <a:off x="10800405" y="3235139"/>
            <a:ext cx="1016826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  <a:endParaRPr lang="en-CH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DB92F-E83C-B7E9-BCCE-3C9F777470CC}"/>
              </a:ext>
            </a:extLst>
          </p:cNvPr>
          <p:cNvSpPr txBox="1"/>
          <p:nvPr/>
        </p:nvSpPr>
        <p:spPr>
          <a:xfrm>
            <a:off x="10800405" y="3650572"/>
            <a:ext cx="904882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  <a:endParaRPr lang="en-CH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F2AABF-777C-9C4E-FA97-D8A9B5F67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8" y="1866628"/>
            <a:ext cx="2784494" cy="2958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F56182-858F-6695-9541-3DDDD21F2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11" y="1853682"/>
            <a:ext cx="2813614" cy="29897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C18E86-D4D8-BA95-040F-6F5C4171EDF5}"/>
              </a:ext>
            </a:extLst>
          </p:cNvPr>
          <p:cNvSpPr txBox="1"/>
          <p:nvPr/>
        </p:nvSpPr>
        <p:spPr>
          <a:xfrm>
            <a:off x="3243017" y="4634192"/>
            <a:ext cx="235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 Window Attention</a:t>
            </a:r>
            <a:endParaRPr lang="en-CH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EFC3D2-C041-C1D5-39F7-CE4617B81F3B}"/>
              </a:ext>
            </a:extLst>
          </p:cNvPr>
          <p:cNvSpPr txBox="1"/>
          <p:nvPr/>
        </p:nvSpPr>
        <p:spPr>
          <a:xfrm>
            <a:off x="705008" y="4625381"/>
            <a:ext cx="199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Dense Attention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381150101"/>
      </p:ext>
    </p:extLst>
  </p:cSld>
  <p:clrMapOvr>
    <a:masterClrMapping/>
  </p:clrMapOvr>
  <p:transition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77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Methodology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F4E9EA-A069-CED1-05AD-A1337D9221D9}"/>
              </a:ext>
            </a:extLst>
          </p:cNvPr>
          <p:cNvSpPr/>
          <p:nvPr/>
        </p:nvSpPr>
        <p:spPr>
          <a:xfrm>
            <a:off x="2037455" y="3896940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8AC44C-6759-AA9E-56B4-6EBD937BBB18}"/>
              </a:ext>
            </a:extLst>
          </p:cNvPr>
          <p:cNvSpPr/>
          <p:nvPr/>
        </p:nvSpPr>
        <p:spPr>
          <a:xfrm>
            <a:off x="3981834" y="3896940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2FD66-D393-902C-22A3-35315CECFB37}"/>
              </a:ext>
            </a:extLst>
          </p:cNvPr>
          <p:cNvSpPr/>
          <p:nvPr/>
        </p:nvSpPr>
        <p:spPr>
          <a:xfrm flipV="1">
            <a:off x="2037455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7AEA25-8B6C-C9D7-9154-5C39502A9383}"/>
              </a:ext>
            </a:extLst>
          </p:cNvPr>
          <p:cNvSpPr/>
          <p:nvPr/>
        </p:nvSpPr>
        <p:spPr>
          <a:xfrm flipV="1">
            <a:off x="3980299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9030F5-06E1-3D64-133D-089F11E359C6}"/>
              </a:ext>
            </a:extLst>
          </p:cNvPr>
          <p:cNvSpPr/>
          <p:nvPr/>
        </p:nvSpPr>
        <p:spPr>
          <a:xfrm>
            <a:off x="5508390" y="3896938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2CC6AEF-94D9-AF7D-AA86-7FAE33541CF8}"/>
              </a:ext>
            </a:extLst>
          </p:cNvPr>
          <p:cNvSpPr/>
          <p:nvPr/>
        </p:nvSpPr>
        <p:spPr>
          <a:xfrm>
            <a:off x="2035920" y="2441469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7825097-4285-10D6-4290-D00A4DA8DED6}"/>
              </a:ext>
            </a:extLst>
          </p:cNvPr>
          <p:cNvSpPr/>
          <p:nvPr/>
        </p:nvSpPr>
        <p:spPr>
          <a:xfrm>
            <a:off x="3980299" y="2441469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BA15A1C-0BB6-65B7-B605-EA72F289E746}"/>
              </a:ext>
            </a:extLst>
          </p:cNvPr>
          <p:cNvSpPr/>
          <p:nvPr/>
        </p:nvSpPr>
        <p:spPr>
          <a:xfrm flipV="1">
            <a:off x="2035920" y="2266950"/>
            <a:ext cx="1791977" cy="174514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90116A-5269-18FB-87B3-A60E29E23C0A}"/>
              </a:ext>
            </a:extLst>
          </p:cNvPr>
          <p:cNvSpPr/>
          <p:nvPr/>
        </p:nvSpPr>
        <p:spPr>
          <a:xfrm>
            <a:off x="5508390" y="2441464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05ABD3D-E467-96C9-A48D-E59B885903AA}"/>
              </a:ext>
            </a:extLst>
          </p:cNvPr>
          <p:cNvSpPr/>
          <p:nvPr/>
        </p:nvSpPr>
        <p:spPr>
          <a:xfrm flipV="1">
            <a:off x="3980297" y="2266950"/>
            <a:ext cx="1147963" cy="174515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21D51F-FB3E-0626-F701-B5033CE105AD}"/>
              </a:ext>
            </a:extLst>
          </p:cNvPr>
          <p:cNvSpPr txBox="1"/>
          <p:nvPr/>
        </p:nvSpPr>
        <p:spPr>
          <a:xfrm>
            <a:off x="556415" y="4055937"/>
            <a:ext cx="140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Sink</a:t>
            </a:r>
            <a:endParaRPr lang="en-CH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DE7C2F-0B59-DF73-3CC5-523E2E88E335}"/>
              </a:ext>
            </a:extLst>
          </p:cNvPr>
          <p:cNvSpPr/>
          <p:nvPr/>
        </p:nvSpPr>
        <p:spPr>
          <a:xfrm>
            <a:off x="6040196" y="5018346"/>
            <a:ext cx="284400" cy="29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A3FEB9-D42A-35D8-1F28-479924307547}"/>
              </a:ext>
            </a:extLst>
          </p:cNvPr>
          <p:cNvSpPr txBox="1"/>
          <p:nvPr/>
        </p:nvSpPr>
        <p:spPr>
          <a:xfrm>
            <a:off x="6330767" y="4983080"/>
            <a:ext cx="12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Token</a:t>
            </a:r>
            <a:endParaRPr lang="en-CH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FDBDE8C-1994-54F1-22ED-C2B8584CF97D}"/>
              </a:ext>
            </a:extLst>
          </p:cNvPr>
          <p:cNvSpPr txBox="1"/>
          <p:nvPr/>
        </p:nvSpPr>
        <p:spPr>
          <a:xfrm>
            <a:off x="478679" y="2602051"/>
            <a:ext cx="152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LLM</a:t>
            </a:r>
            <a:endParaRPr lang="en-CH" dirty="0"/>
          </a:p>
        </p:txBody>
      </p:sp>
      <p:pic>
        <p:nvPicPr>
          <p:cNvPr id="10" name="!!chunk_sink">
            <a:extLst>
              <a:ext uri="{FF2B5EF4-FFF2-40B4-BE49-F238E27FC236}">
                <a16:creationId xmlns:a16="http://schemas.microsoft.com/office/drawing/2014/main" id="{53E29FD9-4914-B4C6-83B8-458287D4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9" y="3480055"/>
            <a:ext cx="1970531" cy="20722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970A54-9CC0-BC46-266F-6563D823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8" y="1565947"/>
            <a:ext cx="1970531" cy="207220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E4190B4-CD6B-FAE8-B6CC-A4F058A0483F}"/>
              </a:ext>
            </a:extLst>
          </p:cNvPr>
          <p:cNvSpPr/>
          <p:nvPr/>
        </p:nvSpPr>
        <p:spPr>
          <a:xfrm>
            <a:off x="5508388" y="2266949"/>
            <a:ext cx="1632417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9DCC89-B6EB-0205-FF01-BC611973D8EE}"/>
              </a:ext>
            </a:extLst>
          </p:cNvPr>
          <p:cNvSpPr/>
          <p:nvPr/>
        </p:nvSpPr>
        <p:spPr>
          <a:xfrm>
            <a:off x="5508389" y="3729197"/>
            <a:ext cx="1632416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!!sink">
            <a:extLst>
              <a:ext uri="{FF2B5EF4-FFF2-40B4-BE49-F238E27FC236}">
                <a16:creationId xmlns:a16="http://schemas.microsoft.com/office/drawing/2014/main" id="{18D15BC9-A8D5-8996-4E42-B6463950973D}"/>
              </a:ext>
            </a:extLst>
          </p:cNvPr>
          <p:cNvSpPr/>
          <p:nvPr/>
        </p:nvSpPr>
        <p:spPr>
          <a:xfrm>
            <a:off x="2476708" y="5018404"/>
            <a:ext cx="285513" cy="300245"/>
          </a:xfrm>
          <a:prstGeom prst="rect">
            <a:avLst/>
          </a:prstGeom>
          <a:solidFill>
            <a:srgbClr val="FBDA3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628492-EDCD-A1A8-E2E3-ECC0BAFBBE80}"/>
              </a:ext>
            </a:extLst>
          </p:cNvPr>
          <p:cNvSpPr txBox="1"/>
          <p:nvPr/>
        </p:nvSpPr>
        <p:spPr>
          <a:xfrm>
            <a:off x="2895283" y="5010621"/>
            <a:ext cx="1016826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  <a:endParaRPr lang="en-CH" dirty="0"/>
          </a:p>
        </p:txBody>
      </p:sp>
      <p:sp>
        <p:nvSpPr>
          <p:cNvPr id="19" name="!!sliding_window">
            <a:extLst>
              <a:ext uri="{FF2B5EF4-FFF2-40B4-BE49-F238E27FC236}">
                <a16:creationId xmlns:a16="http://schemas.microsoft.com/office/drawing/2014/main" id="{83D4E0E8-07E7-A568-675F-733437B2A49E}"/>
              </a:ext>
            </a:extLst>
          </p:cNvPr>
          <p:cNvSpPr/>
          <p:nvPr/>
        </p:nvSpPr>
        <p:spPr>
          <a:xfrm>
            <a:off x="3912109" y="5028864"/>
            <a:ext cx="285513" cy="300245"/>
          </a:xfrm>
          <a:prstGeom prst="rect">
            <a:avLst/>
          </a:prstGeom>
          <a:solidFill>
            <a:srgbClr val="56C1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E369A2-C7DA-A597-67EB-08D37C889166}"/>
              </a:ext>
            </a:extLst>
          </p:cNvPr>
          <p:cNvSpPr txBox="1"/>
          <p:nvPr/>
        </p:nvSpPr>
        <p:spPr>
          <a:xfrm>
            <a:off x="4330684" y="5021082"/>
            <a:ext cx="164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Sliding Window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53088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78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Methodology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CFF2509-9C78-FA59-AA58-A5AAC2666466}"/>
              </a:ext>
            </a:extLst>
          </p:cNvPr>
          <p:cNvSpPr/>
          <p:nvPr/>
        </p:nvSpPr>
        <p:spPr>
          <a:xfrm>
            <a:off x="5509926" y="3896939"/>
            <a:ext cx="501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/>
              <a:t>Chunk 3</a:t>
            </a:r>
            <a:endParaRPr lang="en-CH" sz="1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91C704E-964A-1FF1-76FA-8D39618B9FFB}"/>
              </a:ext>
            </a:extLst>
          </p:cNvPr>
          <p:cNvSpPr/>
          <p:nvPr/>
        </p:nvSpPr>
        <p:spPr>
          <a:xfrm flipV="1">
            <a:off x="5509925" y="3729198"/>
            <a:ext cx="50117" cy="167739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D307DE3-0047-0715-DA05-1B672035FE41}"/>
              </a:ext>
            </a:extLst>
          </p:cNvPr>
          <p:cNvSpPr/>
          <p:nvPr/>
        </p:nvSpPr>
        <p:spPr>
          <a:xfrm>
            <a:off x="5508391" y="2441468"/>
            <a:ext cx="51652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Chunk 3</a:t>
            </a:r>
            <a:endParaRPr lang="en-CH" sz="2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115603B-33AD-73E3-6DA9-531B3C65026D}"/>
              </a:ext>
            </a:extLst>
          </p:cNvPr>
          <p:cNvSpPr txBox="1"/>
          <p:nvPr/>
        </p:nvSpPr>
        <p:spPr>
          <a:xfrm>
            <a:off x="556415" y="4055937"/>
            <a:ext cx="140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Sink</a:t>
            </a:r>
            <a:endParaRPr lang="en-CH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C2E6C1B-2B9A-15DA-9253-0384A2532D6D}"/>
              </a:ext>
            </a:extLst>
          </p:cNvPr>
          <p:cNvSpPr txBox="1"/>
          <p:nvPr/>
        </p:nvSpPr>
        <p:spPr>
          <a:xfrm>
            <a:off x="478679" y="2602051"/>
            <a:ext cx="152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LLM</a:t>
            </a:r>
            <a:endParaRPr lang="en-CH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A323C2-13D9-9ABD-3DC1-9722247227A0}"/>
              </a:ext>
            </a:extLst>
          </p:cNvPr>
          <p:cNvSpPr/>
          <p:nvPr/>
        </p:nvSpPr>
        <p:spPr>
          <a:xfrm>
            <a:off x="2037455" y="3896940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AF6DF1-867E-9727-B90C-5FC286F5F357}"/>
              </a:ext>
            </a:extLst>
          </p:cNvPr>
          <p:cNvSpPr/>
          <p:nvPr/>
        </p:nvSpPr>
        <p:spPr>
          <a:xfrm>
            <a:off x="3981834" y="3896940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98B857-A938-BAE6-E99B-29504F958B94}"/>
              </a:ext>
            </a:extLst>
          </p:cNvPr>
          <p:cNvSpPr/>
          <p:nvPr/>
        </p:nvSpPr>
        <p:spPr>
          <a:xfrm flipV="1">
            <a:off x="2037455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B59D64-9448-B5DA-8449-DA1C66DCA4C7}"/>
              </a:ext>
            </a:extLst>
          </p:cNvPr>
          <p:cNvSpPr/>
          <p:nvPr/>
        </p:nvSpPr>
        <p:spPr>
          <a:xfrm flipV="1">
            <a:off x="3980299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C79445-4FD8-4EAB-CD62-B7D0B519702B}"/>
              </a:ext>
            </a:extLst>
          </p:cNvPr>
          <p:cNvSpPr/>
          <p:nvPr/>
        </p:nvSpPr>
        <p:spPr>
          <a:xfrm>
            <a:off x="2035920" y="2441469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A290AD-2ADF-DE0D-1FDC-2F4627F6AC22}"/>
              </a:ext>
            </a:extLst>
          </p:cNvPr>
          <p:cNvSpPr/>
          <p:nvPr/>
        </p:nvSpPr>
        <p:spPr>
          <a:xfrm>
            <a:off x="3980299" y="2441469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EE9425-E398-A408-7B1B-1C0072D67B01}"/>
              </a:ext>
            </a:extLst>
          </p:cNvPr>
          <p:cNvSpPr/>
          <p:nvPr/>
        </p:nvSpPr>
        <p:spPr>
          <a:xfrm flipV="1">
            <a:off x="2035920" y="2266950"/>
            <a:ext cx="1791977" cy="174514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66C59F-29A6-2F7F-3574-89C93E3D7D05}"/>
              </a:ext>
            </a:extLst>
          </p:cNvPr>
          <p:cNvSpPr/>
          <p:nvPr/>
        </p:nvSpPr>
        <p:spPr>
          <a:xfrm flipV="1">
            <a:off x="3980297" y="2266950"/>
            <a:ext cx="1147963" cy="174515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C443CA-EECD-8523-80DC-1EE02681EDAB}"/>
              </a:ext>
            </a:extLst>
          </p:cNvPr>
          <p:cNvSpPr/>
          <p:nvPr/>
        </p:nvSpPr>
        <p:spPr>
          <a:xfrm>
            <a:off x="5711590" y="3896938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F6805C-6F4A-36A4-5FCE-7683752FBEDE}"/>
              </a:ext>
            </a:extLst>
          </p:cNvPr>
          <p:cNvSpPr/>
          <p:nvPr/>
        </p:nvSpPr>
        <p:spPr>
          <a:xfrm>
            <a:off x="5711590" y="2441464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27A225-2346-88CB-C393-C8878280B04C}"/>
              </a:ext>
            </a:extLst>
          </p:cNvPr>
          <p:cNvSpPr/>
          <p:nvPr/>
        </p:nvSpPr>
        <p:spPr>
          <a:xfrm>
            <a:off x="5711588" y="2266949"/>
            <a:ext cx="1632417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10A5B2-08B2-F127-2453-C21E19301B41}"/>
              </a:ext>
            </a:extLst>
          </p:cNvPr>
          <p:cNvSpPr/>
          <p:nvPr/>
        </p:nvSpPr>
        <p:spPr>
          <a:xfrm>
            <a:off x="5711589" y="3729197"/>
            <a:ext cx="1632416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29" name="!!chunk_sink">
            <a:extLst>
              <a:ext uri="{FF2B5EF4-FFF2-40B4-BE49-F238E27FC236}">
                <a16:creationId xmlns:a16="http://schemas.microsoft.com/office/drawing/2014/main" id="{AEAD24C6-E5F4-7ABF-F908-6AD96844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9" y="3480055"/>
            <a:ext cx="1970531" cy="207220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208A060-CEAD-A2A8-36DF-DA40DF8CA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8" y="1565947"/>
            <a:ext cx="1970531" cy="207220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37C97B6-8151-1B13-54C7-323ED24A1AB0}"/>
              </a:ext>
            </a:extLst>
          </p:cNvPr>
          <p:cNvSpPr/>
          <p:nvPr/>
        </p:nvSpPr>
        <p:spPr>
          <a:xfrm>
            <a:off x="6040196" y="5018346"/>
            <a:ext cx="284400" cy="29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F4A09A-4056-8C2F-6EFB-5D8A19EB83B4}"/>
              </a:ext>
            </a:extLst>
          </p:cNvPr>
          <p:cNvSpPr txBox="1"/>
          <p:nvPr/>
        </p:nvSpPr>
        <p:spPr>
          <a:xfrm>
            <a:off x="6330767" y="4983080"/>
            <a:ext cx="12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Token</a:t>
            </a:r>
            <a:endParaRPr lang="en-CH" dirty="0"/>
          </a:p>
        </p:txBody>
      </p:sp>
      <p:sp>
        <p:nvSpPr>
          <p:cNvPr id="33" name="!!sink">
            <a:extLst>
              <a:ext uri="{FF2B5EF4-FFF2-40B4-BE49-F238E27FC236}">
                <a16:creationId xmlns:a16="http://schemas.microsoft.com/office/drawing/2014/main" id="{CDD44760-10D6-383A-ADA5-DDB152E9AF23}"/>
              </a:ext>
            </a:extLst>
          </p:cNvPr>
          <p:cNvSpPr/>
          <p:nvPr/>
        </p:nvSpPr>
        <p:spPr>
          <a:xfrm>
            <a:off x="2476708" y="5018404"/>
            <a:ext cx="285513" cy="300245"/>
          </a:xfrm>
          <a:prstGeom prst="rect">
            <a:avLst/>
          </a:prstGeom>
          <a:solidFill>
            <a:srgbClr val="FBDA3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1D8C568-BE86-A3DE-5D6A-2BDE36B4E6FA}"/>
              </a:ext>
            </a:extLst>
          </p:cNvPr>
          <p:cNvSpPr txBox="1"/>
          <p:nvPr/>
        </p:nvSpPr>
        <p:spPr>
          <a:xfrm>
            <a:off x="2895283" y="5010621"/>
            <a:ext cx="1016826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  <a:endParaRPr lang="en-CH" dirty="0"/>
          </a:p>
        </p:txBody>
      </p:sp>
      <p:sp>
        <p:nvSpPr>
          <p:cNvPr id="35" name="!!sliding_window">
            <a:extLst>
              <a:ext uri="{FF2B5EF4-FFF2-40B4-BE49-F238E27FC236}">
                <a16:creationId xmlns:a16="http://schemas.microsoft.com/office/drawing/2014/main" id="{9E595DB3-8AE5-4B90-435C-B77730D1C492}"/>
              </a:ext>
            </a:extLst>
          </p:cNvPr>
          <p:cNvSpPr/>
          <p:nvPr/>
        </p:nvSpPr>
        <p:spPr>
          <a:xfrm>
            <a:off x="3912109" y="5028864"/>
            <a:ext cx="285513" cy="300245"/>
          </a:xfrm>
          <a:prstGeom prst="rect">
            <a:avLst/>
          </a:prstGeom>
          <a:solidFill>
            <a:srgbClr val="56C1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A784AB-D99C-1573-DE21-B24DE0FD76A1}"/>
              </a:ext>
            </a:extLst>
          </p:cNvPr>
          <p:cNvSpPr txBox="1"/>
          <p:nvPr/>
        </p:nvSpPr>
        <p:spPr>
          <a:xfrm>
            <a:off x="4330684" y="5021082"/>
            <a:ext cx="164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Sliding Window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4325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79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Methodology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4AD97F-35B8-B275-E036-88EAF883DAC8}"/>
              </a:ext>
            </a:extLst>
          </p:cNvPr>
          <p:cNvSpPr txBox="1"/>
          <p:nvPr/>
        </p:nvSpPr>
        <p:spPr>
          <a:xfrm>
            <a:off x="556415" y="4055937"/>
            <a:ext cx="140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Sink</a:t>
            </a:r>
            <a:endParaRPr lang="en-CH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407B09E-1EAA-CD9E-10AF-18A5087933F5}"/>
              </a:ext>
            </a:extLst>
          </p:cNvPr>
          <p:cNvSpPr txBox="1"/>
          <p:nvPr/>
        </p:nvSpPr>
        <p:spPr>
          <a:xfrm>
            <a:off x="478679" y="2602051"/>
            <a:ext cx="152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LLM</a:t>
            </a:r>
            <a:endParaRPr lang="en-CH" dirty="0"/>
          </a:p>
        </p:txBody>
      </p:sp>
      <p:pic>
        <p:nvPicPr>
          <p:cNvPr id="2" name="!!chunk_sink">
            <a:extLst>
              <a:ext uri="{FF2B5EF4-FFF2-40B4-BE49-F238E27FC236}">
                <a16:creationId xmlns:a16="http://schemas.microsoft.com/office/drawing/2014/main" id="{BFA27D8E-22CF-CC9D-95CF-F8C18D0E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9" y="3480055"/>
            <a:ext cx="1970531" cy="2072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19AF62-5577-A0CA-6A08-10B1CFC5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8" y="1565947"/>
            <a:ext cx="1970531" cy="207220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640F403-90A4-BDC1-89C7-B6E8492F4758}"/>
              </a:ext>
            </a:extLst>
          </p:cNvPr>
          <p:cNvSpPr/>
          <p:nvPr/>
        </p:nvSpPr>
        <p:spPr>
          <a:xfrm>
            <a:off x="2037455" y="3896940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652816-18FF-78ED-317E-B009C02F3E8F}"/>
              </a:ext>
            </a:extLst>
          </p:cNvPr>
          <p:cNvSpPr/>
          <p:nvPr/>
        </p:nvSpPr>
        <p:spPr>
          <a:xfrm>
            <a:off x="3981834" y="3896940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5FC7AA-FB5A-0B82-78BA-0CA8594477AC}"/>
              </a:ext>
            </a:extLst>
          </p:cNvPr>
          <p:cNvSpPr/>
          <p:nvPr/>
        </p:nvSpPr>
        <p:spPr>
          <a:xfrm flipV="1">
            <a:off x="2037455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0D8419-6E29-02FF-C02C-7A0323678045}"/>
              </a:ext>
            </a:extLst>
          </p:cNvPr>
          <p:cNvSpPr/>
          <p:nvPr/>
        </p:nvSpPr>
        <p:spPr>
          <a:xfrm flipV="1">
            <a:off x="3980299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E33AC9B-01AE-6630-4787-295E88CEA625}"/>
              </a:ext>
            </a:extLst>
          </p:cNvPr>
          <p:cNvSpPr/>
          <p:nvPr/>
        </p:nvSpPr>
        <p:spPr>
          <a:xfrm>
            <a:off x="2035920" y="2441469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1284F3-6839-5BC8-9102-2261CE773828}"/>
              </a:ext>
            </a:extLst>
          </p:cNvPr>
          <p:cNvSpPr/>
          <p:nvPr/>
        </p:nvSpPr>
        <p:spPr>
          <a:xfrm>
            <a:off x="3980299" y="2441469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A94716A-A273-3631-5FC9-28EFB03E6F25}"/>
              </a:ext>
            </a:extLst>
          </p:cNvPr>
          <p:cNvSpPr/>
          <p:nvPr/>
        </p:nvSpPr>
        <p:spPr>
          <a:xfrm flipV="1">
            <a:off x="2035920" y="2266950"/>
            <a:ext cx="1791977" cy="174514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highlight>
                <a:srgbClr val="FFFF00"/>
              </a:highligh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3155AC-AAD9-2C0E-689D-35D718ED0701}"/>
              </a:ext>
            </a:extLst>
          </p:cNvPr>
          <p:cNvSpPr/>
          <p:nvPr/>
        </p:nvSpPr>
        <p:spPr>
          <a:xfrm flipV="1">
            <a:off x="3980297" y="2266950"/>
            <a:ext cx="1147963" cy="174515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highlight>
                <a:srgbClr val="FFFF00"/>
              </a:highligh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720061-7320-906E-1970-ED922BC8DA4C}"/>
              </a:ext>
            </a:extLst>
          </p:cNvPr>
          <p:cNvSpPr/>
          <p:nvPr/>
        </p:nvSpPr>
        <p:spPr>
          <a:xfrm>
            <a:off x="5509927" y="3896939"/>
            <a:ext cx="669960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Chunk 3</a:t>
            </a:r>
            <a:endParaRPr lang="en-CH" sz="10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96230D-74FB-F50F-6FCB-DAAA0F654355}"/>
              </a:ext>
            </a:extLst>
          </p:cNvPr>
          <p:cNvSpPr/>
          <p:nvPr/>
        </p:nvSpPr>
        <p:spPr>
          <a:xfrm flipV="1">
            <a:off x="5509926" y="3729196"/>
            <a:ext cx="669960" cy="167739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9A6277F-507F-4554-B270-5C58B670A5F4}"/>
              </a:ext>
            </a:extLst>
          </p:cNvPr>
          <p:cNvSpPr/>
          <p:nvPr/>
        </p:nvSpPr>
        <p:spPr>
          <a:xfrm>
            <a:off x="5508391" y="2441468"/>
            <a:ext cx="690480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Chunk 3</a:t>
            </a:r>
            <a:endParaRPr lang="en-CH" sz="105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038E85C-C2BE-85A0-610A-B1550394516A}"/>
              </a:ext>
            </a:extLst>
          </p:cNvPr>
          <p:cNvSpPr/>
          <p:nvPr/>
        </p:nvSpPr>
        <p:spPr>
          <a:xfrm>
            <a:off x="6382150" y="3896938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D1772A1-E973-51DD-989A-4000DE0E9775}"/>
              </a:ext>
            </a:extLst>
          </p:cNvPr>
          <p:cNvSpPr/>
          <p:nvPr/>
        </p:nvSpPr>
        <p:spPr>
          <a:xfrm>
            <a:off x="6382150" y="2441464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25E4701-C93F-A9BA-A845-2F22BFAFBB78}"/>
              </a:ext>
            </a:extLst>
          </p:cNvPr>
          <p:cNvSpPr/>
          <p:nvPr/>
        </p:nvSpPr>
        <p:spPr>
          <a:xfrm>
            <a:off x="6382148" y="2266949"/>
            <a:ext cx="1632417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4BBEC07-CEDE-7005-9149-4F25724E1FCC}"/>
              </a:ext>
            </a:extLst>
          </p:cNvPr>
          <p:cNvSpPr/>
          <p:nvPr/>
        </p:nvSpPr>
        <p:spPr>
          <a:xfrm>
            <a:off x="6382149" y="3729197"/>
            <a:ext cx="1632416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B37689E-73B9-8BB7-DEF2-67EAC60064A5}"/>
              </a:ext>
            </a:extLst>
          </p:cNvPr>
          <p:cNvSpPr/>
          <p:nvPr/>
        </p:nvSpPr>
        <p:spPr>
          <a:xfrm>
            <a:off x="6040196" y="5018346"/>
            <a:ext cx="284400" cy="29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897A44-A3D7-5F91-08D9-283B866F088E}"/>
              </a:ext>
            </a:extLst>
          </p:cNvPr>
          <p:cNvSpPr txBox="1"/>
          <p:nvPr/>
        </p:nvSpPr>
        <p:spPr>
          <a:xfrm>
            <a:off x="6330767" y="4983080"/>
            <a:ext cx="12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Token</a:t>
            </a:r>
            <a:endParaRPr lang="en-CH" dirty="0"/>
          </a:p>
        </p:txBody>
      </p:sp>
      <p:sp>
        <p:nvSpPr>
          <p:cNvPr id="53" name="!!sink">
            <a:extLst>
              <a:ext uri="{FF2B5EF4-FFF2-40B4-BE49-F238E27FC236}">
                <a16:creationId xmlns:a16="http://schemas.microsoft.com/office/drawing/2014/main" id="{C01C945D-322A-63A7-F1A2-E6C8FAB2B9C7}"/>
              </a:ext>
            </a:extLst>
          </p:cNvPr>
          <p:cNvSpPr/>
          <p:nvPr/>
        </p:nvSpPr>
        <p:spPr>
          <a:xfrm>
            <a:off x="2476708" y="5018404"/>
            <a:ext cx="285513" cy="300245"/>
          </a:xfrm>
          <a:prstGeom prst="rect">
            <a:avLst/>
          </a:prstGeom>
          <a:solidFill>
            <a:srgbClr val="FBDA3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3FD85E-F97A-F9B4-80B2-2268DB40F551}"/>
              </a:ext>
            </a:extLst>
          </p:cNvPr>
          <p:cNvSpPr txBox="1"/>
          <p:nvPr/>
        </p:nvSpPr>
        <p:spPr>
          <a:xfrm>
            <a:off x="2895283" y="5010621"/>
            <a:ext cx="1016826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  <a:endParaRPr lang="en-CH" dirty="0"/>
          </a:p>
        </p:txBody>
      </p:sp>
      <p:sp>
        <p:nvSpPr>
          <p:cNvPr id="55" name="!!sliding_window">
            <a:extLst>
              <a:ext uri="{FF2B5EF4-FFF2-40B4-BE49-F238E27FC236}">
                <a16:creationId xmlns:a16="http://schemas.microsoft.com/office/drawing/2014/main" id="{1DECAA8A-A86E-3B20-EA99-9A616BA1AF3B}"/>
              </a:ext>
            </a:extLst>
          </p:cNvPr>
          <p:cNvSpPr/>
          <p:nvPr/>
        </p:nvSpPr>
        <p:spPr>
          <a:xfrm>
            <a:off x="3912109" y="5028864"/>
            <a:ext cx="285513" cy="300245"/>
          </a:xfrm>
          <a:prstGeom prst="rect">
            <a:avLst/>
          </a:prstGeom>
          <a:solidFill>
            <a:srgbClr val="56C1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0BDE272-C07A-37DC-A242-CEBE0BC1B46B}"/>
              </a:ext>
            </a:extLst>
          </p:cNvPr>
          <p:cNvSpPr txBox="1"/>
          <p:nvPr/>
        </p:nvSpPr>
        <p:spPr>
          <a:xfrm>
            <a:off x="4330684" y="5021082"/>
            <a:ext cx="164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Sliding Window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71005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C7B092-1B2B-1A84-2AEB-4363598762C4}"/>
              </a:ext>
            </a:extLst>
          </p:cNvPr>
          <p:cNvSpPr/>
          <p:nvPr/>
        </p:nvSpPr>
        <p:spPr>
          <a:xfrm>
            <a:off x="817637" y="1870371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FB97CA-BD7A-4619-EC31-D3AA62EE84ED}"/>
              </a:ext>
            </a:extLst>
          </p:cNvPr>
          <p:cNvSpPr/>
          <p:nvPr/>
        </p:nvSpPr>
        <p:spPr>
          <a:xfrm>
            <a:off x="1615718" y="187036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852CD0-16A8-6232-DB35-AFAF5D9A7FE8}"/>
              </a:ext>
            </a:extLst>
          </p:cNvPr>
          <p:cNvSpPr/>
          <p:nvPr/>
        </p:nvSpPr>
        <p:spPr>
          <a:xfrm>
            <a:off x="2402572" y="1873335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8D13995-A306-EE8E-2128-3957FD358363}"/>
                  </a:ext>
                </a:extLst>
              </p:cNvPr>
              <p:cNvSpPr/>
              <p:nvPr/>
            </p:nvSpPr>
            <p:spPr>
              <a:xfrm>
                <a:off x="823250" y="1185377"/>
                <a:ext cx="2274267" cy="60932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8D13995-A306-EE8E-2128-3957FD358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0" y="1185377"/>
                <a:ext cx="2274267" cy="609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5A7F0586-0CF8-A1C3-EC4B-B78723A04F87}"/>
              </a:ext>
            </a:extLst>
          </p:cNvPr>
          <p:cNvSpPr/>
          <p:nvPr/>
        </p:nvSpPr>
        <p:spPr>
          <a:xfrm>
            <a:off x="4631171" y="187037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18885C-E44D-BF81-6DD7-EAEF53D4342C}"/>
              </a:ext>
            </a:extLst>
          </p:cNvPr>
          <p:cNvSpPr/>
          <p:nvPr/>
        </p:nvSpPr>
        <p:spPr>
          <a:xfrm>
            <a:off x="5429252" y="1870369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0E9021-6DBF-F14B-B1DC-A4459C146933}"/>
              </a:ext>
            </a:extLst>
          </p:cNvPr>
          <p:cNvSpPr/>
          <p:nvPr/>
        </p:nvSpPr>
        <p:spPr>
          <a:xfrm>
            <a:off x="6216106" y="1873335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562C8FD-0311-F57B-02C3-38913351D79C}"/>
                  </a:ext>
                </a:extLst>
              </p:cNvPr>
              <p:cNvSpPr/>
              <p:nvPr/>
            </p:nvSpPr>
            <p:spPr>
              <a:xfrm>
                <a:off x="4636784" y="1185377"/>
                <a:ext cx="2274267" cy="6093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562C8FD-0311-F57B-02C3-38913351D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84" y="1185377"/>
                <a:ext cx="2274267" cy="609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7C97F140-48BF-C29F-0CA1-D17AFD59F93D}"/>
              </a:ext>
            </a:extLst>
          </p:cNvPr>
          <p:cNvSpPr/>
          <p:nvPr/>
        </p:nvSpPr>
        <p:spPr>
          <a:xfrm>
            <a:off x="8439092" y="1870371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D38F76-2108-FBEB-A1F7-24EA80B23CAF}"/>
              </a:ext>
            </a:extLst>
          </p:cNvPr>
          <p:cNvSpPr/>
          <p:nvPr/>
        </p:nvSpPr>
        <p:spPr>
          <a:xfrm>
            <a:off x="9237173" y="1870369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ED89A6-2A13-E23F-8415-F18760FE80C6}"/>
              </a:ext>
            </a:extLst>
          </p:cNvPr>
          <p:cNvSpPr/>
          <p:nvPr/>
        </p:nvSpPr>
        <p:spPr>
          <a:xfrm>
            <a:off x="10024027" y="187333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2131819-65F2-5CBD-F917-E02DE23B40D2}"/>
                  </a:ext>
                </a:extLst>
              </p:cNvPr>
              <p:cNvSpPr/>
              <p:nvPr/>
            </p:nvSpPr>
            <p:spPr>
              <a:xfrm>
                <a:off x="8439092" y="1160351"/>
                <a:ext cx="2274267" cy="60932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2131819-65F2-5CBD-F917-E02DE23B4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092" y="1160351"/>
                <a:ext cx="2274267" cy="609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4B4663-E244-E583-65CE-E951473A3C16}"/>
                  </a:ext>
                </a:extLst>
              </p:cNvPr>
              <p:cNvSpPr txBox="1"/>
              <p:nvPr/>
            </p:nvSpPr>
            <p:spPr>
              <a:xfrm>
                <a:off x="345727" y="1966357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4B4663-E244-E583-65CE-E951473A3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7" y="1966357"/>
                <a:ext cx="503164" cy="369460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5032C9C-BFCC-9357-A0F9-B04BBE005262}"/>
                  </a:ext>
                </a:extLst>
              </p:cNvPr>
              <p:cNvSpPr txBox="1"/>
              <p:nvPr/>
            </p:nvSpPr>
            <p:spPr>
              <a:xfrm>
                <a:off x="4179288" y="199622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5032C9C-BFCC-9357-A0F9-B04BBE00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288" y="1996226"/>
                <a:ext cx="503164" cy="369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F74F721-D1A3-E5D0-90F6-19E1A703F285}"/>
                  </a:ext>
                </a:extLst>
              </p:cNvPr>
              <p:cNvSpPr txBox="1"/>
              <p:nvPr/>
            </p:nvSpPr>
            <p:spPr>
              <a:xfrm>
                <a:off x="7995663" y="1976786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F74F721-D1A3-E5D0-90F6-19E1A703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63" y="1976786"/>
                <a:ext cx="503164" cy="369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156612A-E28E-A45D-BC20-DDDB21E7D58D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F3272E-066F-F5CF-B335-AC3D4A9AC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3429000"/>
            <a:ext cx="11571211" cy="2840982"/>
          </a:xfrm>
          <a:prstGeom prst="rect">
            <a:avLst/>
          </a:prstGeom>
        </p:spPr>
      </p:pic>
      <p:sp>
        <p:nvSpPr>
          <p:cNvPr id="9" name="!!mask">
            <a:extLst>
              <a:ext uri="{FF2B5EF4-FFF2-40B4-BE49-F238E27FC236}">
                <a16:creationId xmlns:a16="http://schemas.microsoft.com/office/drawing/2014/main" id="{7D229307-0B6C-DB1D-54D0-90D0385DC3AC}"/>
              </a:ext>
            </a:extLst>
          </p:cNvPr>
          <p:cNvSpPr/>
          <p:nvPr/>
        </p:nvSpPr>
        <p:spPr>
          <a:xfrm>
            <a:off x="157798" y="3206613"/>
            <a:ext cx="11876400" cy="3189600"/>
          </a:xfrm>
          <a:custGeom>
            <a:avLst/>
            <a:gdLst>
              <a:gd name="connsiteX0" fmla="*/ 998850 w 11876400"/>
              <a:gd name="connsiteY0" fmla="*/ 69850 h 3189600"/>
              <a:gd name="connsiteX1" fmla="*/ 998850 w 11876400"/>
              <a:gd name="connsiteY1" fmla="*/ 3081650 h 3189600"/>
              <a:gd name="connsiteX2" fmla="*/ 3335650 w 11876400"/>
              <a:gd name="connsiteY2" fmla="*/ 3081650 h 3189600"/>
              <a:gd name="connsiteX3" fmla="*/ 3335650 w 11876400"/>
              <a:gd name="connsiteY3" fmla="*/ 698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998850" y="69850"/>
                </a:moveTo>
                <a:lnTo>
                  <a:pt x="998850" y="3081650"/>
                </a:lnTo>
                <a:lnTo>
                  <a:pt x="3335650" y="3081650"/>
                </a:lnTo>
                <a:lnTo>
                  <a:pt x="3335650" y="698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9022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80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Methodology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1555B0-5C97-8BDA-2539-24A0016058A4}"/>
              </a:ext>
            </a:extLst>
          </p:cNvPr>
          <p:cNvSpPr txBox="1"/>
          <p:nvPr/>
        </p:nvSpPr>
        <p:spPr>
          <a:xfrm>
            <a:off x="556415" y="4055937"/>
            <a:ext cx="140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Sink</a:t>
            </a:r>
            <a:endParaRPr lang="en-CH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7282D4-AE9E-65A4-CABA-823F48B565ED}"/>
              </a:ext>
            </a:extLst>
          </p:cNvPr>
          <p:cNvSpPr txBox="1"/>
          <p:nvPr/>
        </p:nvSpPr>
        <p:spPr>
          <a:xfrm>
            <a:off x="478679" y="2602051"/>
            <a:ext cx="152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LLM</a:t>
            </a:r>
            <a:endParaRPr lang="en-CH" dirty="0"/>
          </a:p>
        </p:txBody>
      </p:sp>
      <p:pic>
        <p:nvPicPr>
          <p:cNvPr id="51" name="!!chunk_sink">
            <a:extLst>
              <a:ext uri="{FF2B5EF4-FFF2-40B4-BE49-F238E27FC236}">
                <a16:creationId xmlns:a16="http://schemas.microsoft.com/office/drawing/2014/main" id="{252CFE70-63E9-BC7C-66A4-63E383E8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9" y="3480055"/>
            <a:ext cx="1970531" cy="207220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141BA4E-5728-F27C-7C03-83C23EA8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68" y="1565947"/>
            <a:ext cx="1970531" cy="2072208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77A92005-B465-F957-BF47-765C064DCA95}"/>
              </a:ext>
            </a:extLst>
          </p:cNvPr>
          <p:cNvSpPr/>
          <p:nvPr/>
        </p:nvSpPr>
        <p:spPr>
          <a:xfrm>
            <a:off x="2037455" y="3896940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79CC07-69C1-4AC3-DE88-423BCDBFB667}"/>
              </a:ext>
            </a:extLst>
          </p:cNvPr>
          <p:cNvSpPr/>
          <p:nvPr/>
        </p:nvSpPr>
        <p:spPr>
          <a:xfrm>
            <a:off x="3981834" y="3896940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88BE1A7-B472-85CA-83CE-9CBEA9726454}"/>
              </a:ext>
            </a:extLst>
          </p:cNvPr>
          <p:cNvSpPr/>
          <p:nvPr/>
        </p:nvSpPr>
        <p:spPr>
          <a:xfrm flipV="1">
            <a:off x="2037455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E48F07D-ED2F-FF06-BFDB-537122761575}"/>
              </a:ext>
            </a:extLst>
          </p:cNvPr>
          <p:cNvSpPr/>
          <p:nvPr/>
        </p:nvSpPr>
        <p:spPr>
          <a:xfrm flipV="1">
            <a:off x="3980299" y="3729199"/>
            <a:ext cx="629545" cy="167740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6D63562-9D3E-5A82-D047-EB5050CF16A1}"/>
              </a:ext>
            </a:extLst>
          </p:cNvPr>
          <p:cNvSpPr/>
          <p:nvPr/>
        </p:nvSpPr>
        <p:spPr>
          <a:xfrm>
            <a:off x="2035920" y="2441469"/>
            <a:ext cx="1791979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1</a:t>
            </a:r>
            <a:endParaRPr lang="en-CH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FC3E59-38B4-C868-F564-E7D27024A4F8}"/>
              </a:ext>
            </a:extLst>
          </p:cNvPr>
          <p:cNvSpPr/>
          <p:nvPr/>
        </p:nvSpPr>
        <p:spPr>
          <a:xfrm>
            <a:off x="3980299" y="2441469"/>
            <a:ext cx="1375691" cy="6873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2</a:t>
            </a:r>
            <a:endParaRPr lang="en-CH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A735033-2117-1D45-207F-6C7D3DB89837}"/>
              </a:ext>
            </a:extLst>
          </p:cNvPr>
          <p:cNvSpPr/>
          <p:nvPr/>
        </p:nvSpPr>
        <p:spPr>
          <a:xfrm flipV="1">
            <a:off x="2035920" y="2266950"/>
            <a:ext cx="1791977" cy="174514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52FD3F-8562-75BC-8CDA-ABFDC498FFDA}"/>
              </a:ext>
            </a:extLst>
          </p:cNvPr>
          <p:cNvSpPr/>
          <p:nvPr/>
        </p:nvSpPr>
        <p:spPr>
          <a:xfrm flipV="1">
            <a:off x="3980297" y="2266950"/>
            <a:ext cx="1147963" cy="174515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CC2D6D8-4817-BE80-5476-D123379338E0}"/>
              </a:ext>
            </a:extLst>
          </p:cNvPr>
          <p:cNvSpPr/>
          <p:nvPr/>
        </p:nvSpPr>
        <p:spPr>
          <a:xfrm>
            <a:off x="5509926" y="3896939"/>
            <a:ext cx="1970529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3</a:t>
            </a:r>
            <a:endParaRPr lang="en-CH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1A478DB-965A-2CEC-2C16-52C6A5BE375D}"/>
              </a:ext>
            </a:extLst>
          </p:cNvPr>
          <p:cNvSpPr/>
          <p:nvPr/>
        </p:nvSpPr>
        <p:spPr>
          <a:xfrm flipV="1">
            <a:off x="5509926" y="3729196"/>
            <a:ext cx="669960" cy="167739"/>
          </a:xfrm>
          <a:prstGeom prst="rect">
            <a:avLst/>
          </a:prstGeom>
          <a:solidFill>
            <a:srgbClr val="FBDA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D71EBC5-F5F3-D16C-E7FC-D791B212F7BB}"/>
              </a:ext>
            </a:extLst>
          </p:cNvPr>
          <p:cNvSpPr/>
          <p:nvPr/>
        </p:nvSpPr>
        <p:spPr>
          <a:xfrm>
            <a:off x="5508390" y="2441468"/>
            <a:ext cx="197052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Chunk 3</a:t>
            </a:r>
            <a:endParaRPr lang="en-CH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E90635F-A0B5-4745-75E4-8EE181C76B4C}"/>
              </a:ext>
            </a:extLst>
          </p:cNvPr>
          <p:cNvSpPr/>
          <p:nvPr/>
        </p:nvSpPr>
        <p:spPr>
          <a:xfrm>
            <a:off x="7626750" y="3896938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091E8A5-9509-C2BB-AA08-841EC065A603}"/>
              </a:ext>
            </a:extLst>
          </p:cNvPr>
          <p:cNvSpPr/>
          <p:nvPr/>
        </p:nvSpPr>
        <p:spPr>
          <a:xfrm>
            <a:off x="7626750" y="2441464"/>
            <a:ext cx="1632417" cy="687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en-CH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E321DC6-0211-5D95-BDBA-56EC02A06A33}"/>
              </a:ext>
            </a:extLst>
          </p:cNvPr>
          <p:cNvSpPr/>
          <p:nvPr/>
        </p:nvSpPr>
        <p:spPr>
          <a:xfrm>
            <a:off x="7626748" y="2266949"/>
            <a:ext cx="1632417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66E033C-E97E-70AE-1613-8FEC0A427000}"/>
              </a:ext>
            </a:extLst>
          </p:cNvPr>
          <p:cNvSpPr/>
          <p:nvPr/>
        </p:nvSpPr>
        <p:spPr>
          <a:xfrm>
            <a:off x="7626749" y="3729197"/>
            <a:ext cx="1632416" cy="174515"/>
          </a:xfrm>
          <a:prstGeom prst="rect">
            <a:avLst/>
          </a:prstGeom>
          <a:solidFill>
            <a:srgbClr val="56C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31CA4AF-A41D-E355-DFE0-1809579A29AE}"/>
              </a:ext>
            </a:extLst>
          </p:cNvPr>
          <p:cNvSpPr/>
          <p:nvPr/>
        </p:nvSpPr>
        <p:spPr>
          <a:xfrm>
            <a:off x="6040196" y="5018346"/>
            <a:ext cx="284400" cy="29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FAE6D01-9BDA-B27C-29E0-F6024FA37400}"/>
              </a:ext>
            </a:extLst>
          </p:cNvPr>
          <p:cNvSpPr txBox="1"/>
          <p:nvPr/>
        </p:nvSpPr>
        <p:spPr>
          <a:xfrm>
            <a:off x="6330767" y="4983080"/>
            <a:ext cx="12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Token</a:t>
            </a:r>
            <a:endParaRPr lang="en-CH" dirty="0"/>
          </a:p>
        </p:txBody>
      </p:sp>
      <p:sp>
        <p:nvSpPr>
          <p:cNvPr id="77" name="!!sink">
            <a:extLst>
              <a:ext uri="{FF2B5EF4-FFF2-40B4-BE49-F238E27FC236}">
                <a16:creationId xmlns:a16="http://schemas.microsoft.com/office/drawing/2014/main" id="{679582E1-F178-BFAA-5CB0-40D7C1A87968}"/>
              </a:ext>
            </a:extLst>
          </p:cNvPr>
          <p:cNvSpPr/>
          <p:nvPr/>
        </p:nvSpPr>
        <p:spPr>
          <a:xfrm>
            <a:off x="2476708" y="5018404"/>
            <a:ext cx="285513" cy="300245"/>
          </a:xfrm>
          <a:prstGeom prst="rect">
            <a:avLst/>
          </a:prstGeom>
          <a:solidFill>
            <a:srgbClr val="FBDA3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2EA1F5-A499-FFFE-10A2-261DADF24A76}"/>
              </a:ext>
            </a:extLst>
          </p:cNvPr>
          <p:cNvSpPr txBox="1"/>
          <p:nvPr/>
        </p:nvSpPr>
        <p:spPr>
          <a:xfrm>
            <a:off x="2895283" y="5010621"/>
            <a:ext cx="1016826" cy="31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  <a:endParaRPr lang="en-CH" dirty="0"/>
          </a:p>
        </p:txBody>
      </p:sp>
      <p:sp>
        <p:nvSpPr>
          <p:cNvPr id="79" name="!!sliding_window">
            <a:extLst>
              <a:ext uri="{FF2B5EF4-FFF2-40B4-BE49-F238E27FC236}">
                <a16:creationId xmlns:a16="http://schemas.microsoft.com/office/drawing/2014/main" id="{BD3328A8-7D74-952F-57CA-E0D251CA6F2D}"/>
              </a:ext>
            </a:extLst>
          </p:cNvPr>
          <p:cNvSpPr/>
          <p:nvPr/>
        </p:nvSpPr>
        <p:spPr>
          <a:xfrm>
            <a:off x="3912109" y="5028864"/>
            <a:ext cx="285513" cy="300245"/>
          </a:xfrm>
          <a:prstGeom prst="rect">
            <a:avLst/>
          </a:prstGeom>
          <a:solidFill>
            <a:srgbClr val="56C1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8503996-3E20-ABC2-6846-3F9D544A9A86}"/>
              </a:ext>
            </a:extLst>
          </p:cNvPr>
          <p:cNvSpPr txBox="1"/>
          <p:nvPr/>
        </p:nvSpPr>
        <p:spPr>
          <a:xfrm>
            <a:off x="4330684" y="5021082"/>
            <a:ext cx="164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Sliding Window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78814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0" y="940267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81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673778" y="167156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673778" y="247900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3. Methodology</a:t>
            </a:r>
            <a:endParaRPr lang="de-CH" sz="6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673780" y="3485714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4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673779" y="4193930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3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43618"/>
      </p:ext>
    </p:extLst>
  </p:cSld>
  <p:clrMapOvr>
    <a:masterClrMapping/>
  </p:clrMapOvr>
  <p:transition>
    <p:push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8" y="584667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82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652006" y="131596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652006" y="212340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652006" y="2911749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4. Experiment</a:t>
            </a:r>
            <a:br>
              <a:rPr lang="de-DE" sz="6000" b="1" dirty="0"/>
            </a:br>
            <a:endParaRPr lang="de-CH" sz="60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652007" y="3838330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4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0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AFE756-4DB6-C2B6-6A3D-80D4FEFC5BF9}"/>
              </a:ext>
            </a:extLst>
          </p:cNvPr>
          <p:cNvGrpSpPr/>
          <p:nvPr/>
        </p:nvGrpSpPr>
        <p:grpSpPr>
          <a:xfrm>
            <a:off x="176626" y="928926"/>
            <a:ext cx="11838748" cy="5000148"/>
            <a:chOff x="-302130" y="891557"/>
            <a:chExt cx="12531942" cy="486162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BAEC295-B563-3B15-3746-3FB921D0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30" y="891557"/>
              <a:ext cx="6482162" cy="486162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ED98F5F-FD19-12CA-61AC-568FF172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49" y="891558"/>
              <a:ext cx="6482163" cy="4861622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83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9AB66F-B14D-D539-38DB-16D1E5DB9D5F}"/>
              </a:ext>
            </a:extLst>
          </p:cNvPr>
          <p:cNvSpPr txBox="1"/>
          <p:nvPr/>
        </p:nvSpPr>
        <p:spPr>
          <a:xfrm>
            <a:off x="4681001" y="192147"/>
            <a:ext cx="738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Token Dropping Methods Compare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970748606"/>
      </p:ext>
    </p:extLst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06B16F5-A5B4-DA52-22FB-51C9E5004F56}"/>
              </a:ext>
            </a:extLst>
          </p:cNvPr>
          <p:cNvGrpSpPr/>
          <p:nvPr/>
        </p:nvGrpSpPr>
        <p:grpSpPr>
          <a:xfrm>
            <a:off x="176626" y="928926"/>
            <a:ext cx="11838748" cy="5000148"/>
            <a:chOff x="-302130" y="891557"/>
            <a:chExt cx="12531942" cy="48616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AB88C2-6668-64A7-C31C-B2F71D34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30" y="891557"/>
              <a:ext cx="6482162" cy="486162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073735-1462-0DF4-E327-50362481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49" y="891558"/>
              <a:ext cx="6482163" cy="4861622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84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D39FFD-BAE6-834A-E2D3-B67294AD3B92}"/>
              </a:ext>
            </a:extLst>
          </p:cNvPr>
          <p:cNvCxnSpPr>
            <a:cxnSpLocks/>
          </p:cNvCxnSpPr>
          <p:nvPr/>
        </p:nvCxnSpPr>
        <p:spPr>
          <a:xfrm flipH="1" flipV="1">
            <a:off x="1211126" y="1792466"/>
            <a:ext cx="496561" cy="702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FFFD9D-0EE5-5A90-7DA1-7BD0DD3D042D}"/>
              </a:ext>
            </a:extLst>
          </p:cNvPr>
          <p:cNvSpPr txBox="1"/>
          <p:nvPr/>
        </p:nvSpPr>
        <p:spPr>
          <a:xfrm>
            <a:off x="1600244" y="1988531"/>
            <a:ext cx="889086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better</a:t>
            </a:r>
            <a:endParaRPr lang="en-CH" dirty="0">
              <a:solidFill>
                <a:schemeClr val="accent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53E109-0022-0415-381A-F506B64ABC98}"/>
              </a:ext>
            </a:extLst>
          </p:cNvPr>
          <p:cNvSpPr txBox="1"/>
          <p:nvPr/>
        </p:nvSpPr>
        <p:spPr>
          <a:xfrm>
            <a:off x="4681001" y="192147"/>
            <a:ext cx="738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Token Dropping Methods Compare</a:t>
            </a:r>
            <a:endParaRPr lang="en-CH" sz="3200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4B78494-AA06-6186-E218-61B8BAD4DDF6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1860087"/>
            <a:ext cx="496561" cy="702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F04A739-8CB8-FE84-D4D6-5D1D4D5DF4D4}"/>
              </a:ext>
            </a:extLst>
          </p:cNvPr>
          <p:cNvSpPr txBox="1"/>
          <p:nvPr/>
        </p:nvSpPr>
        <p:spPr>
          <a:xfrm>
            <a:off x="7127157" y="2130437"/>
            <a:ext cx="889086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better</a:t>
            </a:r>
            <a:endParaRPr lang="en-CH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4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6412769-6356-487D-42F9-4C49EA50E2F3}"/>
              </a:ext>
            </a:extLst>
          </p:cNvPr>
          <p:cNvGrpSpPr/>
          <p:nvPr/>
        </p:nvGrpSpPr>
        <p:grpSpPr>
          <a:xfrm>
            <a:off x="176626" y="928926"/>
            <a:ext cx="11838748" cy="5000148"/>
            <a:chOff x="-302130" y="891557"/>
            <a:chExt cx="12531942" cy="48616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A8D95D-42C7-BABF-B719-6F0DE8B6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30" y="891557"/>
              <a:ext cx="6482162" cy="486162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E3E5DA-4681-697B-14CC-56C0A8ADE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49" y="891558"/>
              <a:ext cx="6482163" cy="4861622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85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4F5E006-8D28-0EEE-446D-483F154949C1}"/>
              </a:ext>
            </a:extLst>
          </p:cNvPr>
          <p:cNvCxnSpPr/>
          <p:nvPr/>
        </p:nvCxnSpPr>
        <p:spPr>
          <a:xfrm>
            <a:off x="8016243" y="641568"/>
            <a:ext cx="0" cy="5464628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6C9C814-9B2E-D1AE-A475-E98F0B662329}"/>
              </a:ext>
            </a:extLst>
          </p:cNvPr>
          <p:cNvCxnSpPr>
            <a:cxnSpLocks/>
          </p:cNvCxnSpPr>
          <p:nvPr/>
        </p:nvCxnSpPr>
        <p:spPr>
          <a:xfrm flipH="1" flipV="1">
            <a:off x="1211126" y="1792466"/>
            <a:ext cx="496561" cy="702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F3C5DE8-1677-8EDA-FBE6-7095F8210DE8}"/>
              </a:ext>
            </a:extLst>
          </p:cNvPr>
          <p:cNvSpPr txBox="1"/>
          <p:nvPr/>
        </p:nvSpPr>
        <p:spPr>
          <a:xfrm>
            <a:off x="1600244" y="1988531"/>
            <a:ext cx="889086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better</a:t>
            </a:r>
            <a:endParaRPr lang="en-CH" dirty="0">
              <a:solidFill>
                <a:schemeClr val="accent2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85D539A-5AB0-763F-0231-F9A79C37BBC3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1860087"/>
            <a:ext cx="496561" cy="702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8740C-108E-133C-D6B2-3D1594205BF5}"/>
              </a:ext>
            </a:extLst>
          </p:cNvPr>
          <p:cNvSpPr txBox="1"/>
          <p:nvPr/>
        </p:nvSpPr>
        <p:spPr>
          <a:xfrm>
            <a:off x="7127157" y="2130437"/>
            <a:ext cx="889086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better</a:t>
            </a:r>
            <a:endParaRPr lang="en-CH" dirty="0">
              <a:solidFill>
                <a:schemeClr val="accent2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244ACE-987C-6123-4497-BA747C21A951}"/>
              </a:ext>
            </a:extLst>
          </p:cNvPr>
          <p:cNvCxnSpPr/>
          <p:nvPr/>
        </p:nvCxnSpPr>
        <p:spPr>
          <a:xfrm>
            <a:off x="2302219" y="696686"/>
            <a:ext cx="0" cy="5464628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33ABBD5-C2EB-EE69-024B-C83B7BF8D0D5}"/>
              </a:ext>
            </a:extLst>
          </p:cNvPr>
          <p:cNvSpPr txBox="1"/>
          <p:nvPr/>
        </p:nvSpPr>
        <p:spPr>
          <a:xfrm>
            <a:off x="4681001" y="192147"/>
            <a:ext cx="738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Token Dropping Methods Compare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2469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86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B19EA-E010-8480-FD77-31B36911EE7C}"/>
              </a:ext>
            </a:extLst>
          </p:cNvPr>
          <p:cNvSpPr txBox="1"/>
          <p:nvPr/>
        </p:nvSpPr>
        <p:spPr>
          <a:xfrm>
            <a:off x="842405" y="1954106"/>
            <a:ext cx="993728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Chunk Sink reach the baseline, at token percentage around 0.5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Chunk Sink seems optimal compared to StreamLLM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75F1A8-8840-487B-1C68-A5AFF50DCBE2}"/>
              </a:ext>
            </a:extLst>
          </p:cNvPr>
          <p:cNvSpPr txBox="1"/>
          <p:nvPr/>
        </p:nvSpPr>
        <p:spPr>
          <a:xfrm>
            <a:off x="4681001" y="192147"/>
            <a:ext cx="738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Token Dropping Methods Compare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462236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03F19AA-ACA6-327B-1131-A747310E842B}"/>
              </a:ext>
            </a:extLst>
          </p:cNvPr>
          <p:cNvGrpSpPr/>
          <p:nvPr/>
        </p:nvGrpSpPr>
        <p:grpSpPr>
          <a:xfrm>
            <a:off x="1479928" y="387718"/>
            <a:ext cx="7801959" cy="6001165"/>
            <a:chOff x="48392" y="0"/>
            <a:chExt cx="9838558" cy="74533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852BA1-8B75-AE43-CA60-E3D4C6B5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891" y="0"/>
              <a:ext cx="4968105" cy="372607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833DDA-CF6A-D885-0D0D-5D55B42F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3" y="0"/>
              <a:ext cx="4968107" cy="372607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ECFEAA5-9DD7-30D8-2C43-F6B2862A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2" y="3676648"/>
              <a:ext cx="4968105" cy="37260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160464D-02F1-37ED-C1D0-2E0BF9CD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193" y="3619495"/>
              <a:ext cx="5111757" cy="3833818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87</a:t>
            </a:fld>
            <a:endParaRPr lang="de-CH" noProof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8D451E-63AC-ACED-166C-EDB4DEC618DC}"/>
              </a:ext>
            </a:extLst>
          </p:cNvPr>
          <p:cNvSpPr txBox="1"/>
          <p:nvPr/>
        </p:nvSpPr>
        <p:spPr>
          <a:xfrm>
            <a:off x="9604073" y="119556"/>
            <a:ext cx="2246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 Sensitivity</a:t>
            </a:r>
            <a:endParaRPr lang="en-CH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A27DAD-287C-D5BC-2209-42FEC3261310}"/>
              </a:ext>
            </a:extLst>
          </p:cNvPr>
          <p:cNvSpPr txBox="1"/>
          <p:nvPr/>
        </p:nvSpPr>
        <p:spPr>
          <a:xfrm>
            <a:off x="214184" y="4275438"/>
            <a:ext cx="134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Chunk</a:t>
            </a:r>
            <a:endParaRPr lang="en-CH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F53E28-F847-8FC2-5578-BA37D236D740}"/>
              </a:ext>
            </a:extLst>
          </p:cNvPr>
          <p:cNvSpPr txBox="1"/>
          <p:nvPr/>
        </p:nvSpPr>
        <p:spPr>
          <a:xfrm>
            <a:off x="110247" y="1798561"/>
            <a:ext cx="14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StreamLLM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853456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88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8D451E-63AC-ACED-166C-EDB4DEC618DC}"/>
              </a:ext>
            </a:extLst>
          </p:cNvPr>
          <p:cNvSpPr txBox="1"/>
          <p:nvPr/>
        </p:nvSpPr>
        <p:spPr>
          <a:xfrm>
            <a:off x="9604073" y="119556"/>
            <a:ext cx="2246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 Sensitivity</a:t>
            </a:r>
            <a:endParaRPr lang="en-CH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A12B4C-E973-F76B-F8FB-C68A54236E62}"/>
              </a:ext>
            </a:extLst>
          </p:cNvPr>
          <p:cNvSpPr txBox="1"/>
          <p:nvPr/>
        </p:nvSpPr>
        <p:spPr>
          <a:xfrm>
            <a:off x="842405" y="1954106"/>
            <a:ext cx="993728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What can we got?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Chunk Sink</a:t>
            </a:r>
            <a:r>
              <a:rPr lang="en-US" dirty="0"/>
              <a:t>: The increase in chunk sink contribute little to the performance. It’s more sensitive to the window size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StreamLLM</a:t>
            </a:r>
            <a:r>
              <a:rPr lang="en-US" dirty="0"/>
              <a:t>: The StreamLLM is more sensitive to the sink size</a:t>
            </a:r>
          </a:p>
        </p:txBody>
      </p:sp>
    </p:spTree>
    <p:extLst>
      <p:ext uri="{BB962C8B-B14F-4D97-AF65-F5344CB8AC3E}">
        <p14:creationId xmlns:p14="http://schemas.microsoft.com/office/powerpoint/2010/main" val="26302983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8" y="584667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89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652006" y="1315968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652006" y="2123403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652006" y="2911749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4. Experiment</a:t>
            </a:r>
            <a:br>
              <a:rPr lang="de-DE" sz="6000" b="1" dirty="0"/>
            </a:br>
            <a:endParaRPr lang="de-CH" sz="60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652007" y="3838330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5. Conclusion</a:t>
            </a:r>
            <a:br>
              <a:rPr lang="de-DE" sz="4800" b="1" dirty="0">
                <a:solidFill>
                  <a:schemeClr val="bg1">
                    <a:alpha val="4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24877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BE03F-D7C1-A9E1-05ED-1873BDC5C4CB}"/>
              </a:ext>
            </a:extLst>
          </p:cNvPr>
          <p:cNvSpPr/>
          <p:nvPr/>
        </p:nvSpPr>
        <p:spPr>
          <a:xfrm>
            <a:off x="4090325" y="179490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04DAC-AB51-F26D-EBC4-33CEE134027A}"/>
              </a:ext>
            </a:extLst>
          </p:cNvPr>
          <p:cNvSpPr/>
          <p:nvPr/>
        </p:nvSpPr>
        <p:spPr>
          <a:xfrm>
            <a:off x="4090325" y="2577336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FCDE3-63F2-0061-934D-1F811B8BB742}"/>
              </a:ext>
            </a:extLst>
          </p:cNvPr>
          <p:cNvSpPr/>
          <p:nvPr/>
        </p:nvSpPr>
        <p:spPr>
          <a:xfrm>
            <a:off x="4090325" y="3366529"/>
            <a:ext cx="689332" cy="67924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682412-3D05-A22E-466F-422BA5D8DEDE}"/>
              </a:ext>
            </a:extLst>
          </p:cNvPr>
          <p:cNvSpPr/>
          <p:nvPr/>
        </p:nvSpPr>
        <p:spPr>
          <a:xfrm>
            <a:off x="4839457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0D638-01B9-0829-BE8B-3FCD5C7A2976}"/>
              </a:ext>
            </a:extLst>
          </p:cNvPr>
          <p:cNvSpPr/>
          <p:nvPr/>
        </p:nvSpPr>
        <p:spPr>
          <a:xfrm>
            <a:off x="564015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598A31-632E-DA68-8F23-6C20A07A8C3E}"/>
              </a:ext>
            </a:extLst>
          </p:cNvPr>
          <p:cNvSpPr/>
          <p:nvPr/>
        </p:nvSpPr>
        <p:spPr>
          <a:xfrm>
            <a:off x="6435776" y="1061481"/>
            <a:ext cx="689332" cy="67924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7E61E34-1FEE-8B23-220B-F1AB1DEFD159}"/>
                  </a:ext>
                </a:extLst>
              </p:cNvPr>
              <p:cNvSpPr txBox="1"/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7E61E34-1FEE-8B23-220B-F1AB1DEFD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060" y="1450722"/>
                <a:ext cx="503164" cy="369460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96C786-912D-BCF2-2682-9B3FBCE6CA1B}"/>
                  </a:ext>
                </a:extLst>
              </p:cNvPr>
              <p:cNvSpPr txBox="1"/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96C786-912D-BCF2-2682-9B3FBCE6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91" y="1129233"/>
                <a:ext cx="503164" cy="369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5D58B65-FE1F-32CB-C57D-2306BB7D3327}"/>
              </a:ext>
            </a:extLst>
          </p:cNvPr>
          <p:cNvSpPr/>
          <p:nvPr/>
        </p:nvSpPr>
        <p:spPr>
          <a:xfrm>
            <a:off x="4839457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&lt;start&gt;</a:t>
            </a:r>
            <a:endParaRPr lang="en-CH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F03EA9-9DFC-B72D-FA59-D24865C9C24A}"/>
              </a:ext>
            </a:extLst>
          </p:cNvPr>
          <p:cNvSpPr/>
          <p:nvPr/>
        </p:nvSpPr>
        <p:spPr>
          <a:xfrm>
            <a:off x="5640156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</a:t>
            </a:r>
            <a:endParaRPr lang="en-CH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4360CA-C88B-FFD8-1AE1-D238C08650D4}"/>
              </a:ext>
            </a:extLst>
          </p:cNvPr>
          <p:cNvSpPr/>
          <p:nvPr/>
        </p:nvSpPr>
        <p:spPr>
          <a:xfrm>
            <a:off x="6445571" y="285175"/>
            <a:ext cx="689332" cy="679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69601FF-D293-5CA2-C568-21DB17949A46}"/>
                  </a:ext>
                </a:extLst>
              </p:cNvPr>
              <p:cNvSpPr txBox="1"/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69601FF-D293-5CA2-C568-21DB1794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5" y="463560"/>
                <a:ext cx="503164" cy="369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D0EE20C-9AC8-BEC3-8D45-BA3815656AB8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Generation</a:t>
            </a:r>
            <a:endParaRPr lang="en-CH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20C62-E6F6-1859-F0D7-CC3F899B7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8" y="4296857"/>
            <a:ext cx="8666690" cy="2127859"/>
          </a:xfrm>
          <a:prstGeom prst="rect">
            <a:avLst/>
          </a:prstGeom>
        </p:spPr>
      </p:pic>
      <p:sp>
        <p:nvSpPr>
          <p:cNvPr id="21" name="!!mask">
            <a:extLst>
              <a:ext uri="{FF2B5EF4-FFF2-40B4-BE49-F238E27FC236}">
                <a16:creationId xmlns:a16="http://schemas.microsoft.com/office/drawing/2014/main" id="{6482CCD1-D541-F750-D28B-6CBF6E1C3D4F}"/>
              </a:ext>
            </a:extLst>
          </p:cNvPr>
          <p:cNvSpPr/>
          <p:nvPr/>
        </p:nvSpPr>
        <p:spPr>
          <a:xfrm>
            <a:off x="1728029" y="4165079"/>
            <a:ext cx="9048827" cy="2161429"/>
          </a:xfrm>
          <a:custGeom>
            <a:avLst/>
            <a:gdLst>
              <a:gd name="connsiteX0" fmla="*/ 3475350 w 11876400"/>
              <a:gd name="connsiteY0" fmla="*/ 285750 h 3189600"/>
              <a:gd name="connsiteX1" fmla="*/ 3475350 w 11876400"/>
              <a:gd name="connsiteY1" fmla="*/ 2961000 h 3189600"/>
              <a:gd name="connsiteX2" fmla="*/ 4923150 w 11876400"/>
              <a:gd name="connsiteY2" fmla="*/ 2961000 h 3189600"/>
              <a:gd name="connsiteX3" fmla="*/ 4923150 w 11876400"/>
              <a:gd name="connsiteY3" fmla="*/ 285750 h 3189600"/>
              <a:gd name="connsiteX4" fmla="*/ 0 w 11876400"/>
              <a:gd name="connsiteY4" fmla="*/ 0 h 3189600"/>
              <a:gd name="connsiteX5" fmla="*/ 11876400 w 11876400"/>
              <a:gd name="connsiteY5" fmla="*/ 0 h 3189600"/>
              <a:gd name="connsiteX6" fmla="*/ 11876400 w 11876400"/>
              <a:gd name="connsiteY6" fmla="*/ 3189600 h 3189600"/>
              <a:gd name="connsiteX7" fmla="*/ 0 w 11876400"/>
              <a:gd name="connsiteY7" fmla="*/ 3189600 h 31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400" h="3189600">
                <a:moveTo>
                  <a:pt x="3475350" y="285750"/>
                </a:moveTo>
                <a:lnTo>
                  <a:pt x="3475350" y="2961000"/>
                </a:lnTo>
                <a:lnTo>
                  <a:pt x="4923150" y="2961000"/>
                </a:lnTo>
                <a:lnTo>
                  <a:pt x="4923150" y="285750"/>
                </a:lnTo>
                <a:close/>
                <a:moveTo>
                  <a:pt x="0" y="0"/>
                </a:moveTo>
                <a:lnTo>
                  <a:pt x="11876400" y="0"/>
                </a:lnTo>
                <a:lnTo>
                  <a:pt x="11876400" y="3189600"/>
                </a:lnTo>
                <a:lnTo>
                  <a:pt x="0" y="318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894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2" y="0"/>
            <a:ext cx="6184219" cy="685333"/>
          </a:xfrm>
        </p:spPr>
        <p:txBody>
          <a:bodyPr/>
          <a:lstStyle/>
          <a:p>
            <a:r>
              <a:rPr lang="de-DE" sz="4800" b="1" dirty="0">
                <a:solidFill>
                  <a:schemeClr val="bg1">
                    <a:alpha val="10000"/>
                  </a:schemeClr>
                </a:solidFill>
              </a:rPr>
              <a:t>1. Related Work</a:t>
            </a:r>
            <a:endParaRPr lang="de-CH" sz="48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90</a:t>
            </a:fld>
            <a:endParaRPr lang="de-CH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10242D-EFC5-3FEA-0C4B-5D9DBB6FA549}"/>
              </a:ext>
            </a:extLst>
          </p:cNvPr>
          <p:cNvSpPr txBox="1">
            <a:spLocks/>
          </p:cNvSpPr>
          <p:nvPr/>
        </p:nvSpPr>
        <p:spPr>
          <a:xfrm>
            <a:off x="514120" y="731301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20000"/>
                  </a:schemeClr>
                </a:solidFill>
              </a:rPr>
              <a:t>2. Observation</a:t>
            </a:r>
            <a:endParaRPr lang="de-CH" sz="48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1234049-776F-2A9C-E991-7ACF2AEC1C44}"/>
              </a:ext>
            </a:extLst>
          </p:cNvPr>
          <p:cNvSpPr txBox="1">
            <a:spLocks/>
          </p:cNvSpPr>
          <p:nvPr/>
        </p:nvSpPr>
        <p:spPr>
          <a:xfrm>
            <a:off x="514120" y="1538736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30000"/>
                  </a:schemeClr>
                </a:solidFill>
              </a:rPr>
              <a:t>3. Methodology</a:t>
            </a:r>
            <a:endParaRPr lang="de-CH" sz="4800" b="1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3C1EC8B-714E-818A-6CE6-043B5702187A}"/>
              </a:ext>
            </a:extLst>
          </p:cNvPr>
          <p:cNvSpPr txBox="1">
            <a:spLocks/>
          </p:cNvSpPr>
          <p:nvPr/>
        </p:nvSpPr>
        <p:spPr>
          <a:xfrm>
            <a:off x="514120" y="2327082"/>
            <a:ext cx="10728325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chemeClr val="bg1">
                    <a:alpha val="40000"/>
                  </a:schemeClr>
                </a:solidFill>
              </a:rPr>
              <a:t>4. Experiment</a:t>
            </a:r>
            <a:br>
              <a:rPr lang="de-DE" sz="4800" b="1" dirty="0">
                <a:solidFill>
                  <a:schemeClr val="bg1">
                    <a:alpha val="40000"/>
                  </a:schemeClr>
                </a:solidFill>
              </a:rPr>
            </a:br>
            <a:endParaRPr lang="de-CH" sz="4800" b="1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C1BC23E-F95D-4CA0-3365-626C875B37C7}"/>
              </a:ext>
            </a:extLst>
          </p:cNvPr>
          <p:cNvSpPr txBox="1">
            <a:spLocks/>
          </p:cNvSpPr>
          <p:nvPr/>
        </p:nvSpPr>
        <p:spPr>
          <a:xfrm>
            <a:off x="514120" y="2957082"/>
            <a:ext cx="10728325" cy="751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b="1" dirty="0"/>
              <a:t>5. Conclusion</a:t>
            </a:r>
            <a:br>
              <a:rPr lang="de-DE" sz="6000" b="1" dirty="0"/>
            </a:br>
            <a:endParaRPr lang="de-CH" sz="6000" b="1" dirty="0"/>
          </a:p>
        </p:txBody>
      </p:sp>
    </p:spTree>
    <p:extLst>
      <p:ext uri="{BB962C8B-B14F-4D97-AF65-F5344CB8AC3E}">
        <p14:creationId xmlns:p14="http://schemas.microsoft.com/office/powerpoint/2010/main" val="41325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91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2BEBD-4931-727E-621E-0157DF8699AA}"/>
              </a:ext>
            </a:extLst>
          </p:cNvPr>
          <p:cNvSpPr txBox="1"/>
          <p:nvPr/>
        </p:nvSpPr>
        <p:spPr>
          <a:xfrm>
            <a:off x="1611086" y="2225465"/>
            <a:ext cx="233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Limitation</a:t>
            </a:r>
            <a:endParaRPr lang="en-CH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9C1C-6D1D-743D-B8F3-72FB406A05DD}"/>
              </a:ext>
            </a:extLst>
          </p:cNvPr>
          <p:cNvSpPr txBox="1"/>
          <p:nvPr/>
        </p:nvSpPr>
        <p:spPr>
          <a:xfrm>
            <a:off x="1611086" y="2871796"/>
            <a:ext cx="10072914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It’s currently a static method which requires precomputation from attention matrix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chunk sink should be specially design for batch inference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75086382"/>
      </p:ext>
    </p:extLst>
  </p:cSld>
  <p:clrMapOvr>
    <a:masterClrMapping/>
  </p:clrMapOvr>
  <p:transition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92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2BEBD-4931-727E-621E-0157DF8699AA}"/>
              </a:ext>
            </a:extLst>
          </p:cNvPr>
          <p:cNvSpPr txBox="1"/>
          <p:nvPr/>
        </p:nvSpPr>
        <p:spPr>
          <a:xfrm>
            <a:off x="1458686" y="1908628"/>
            <a:ext cx="233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Contribution</a:t>
            </a:r>
            <a:endParaRPr lang="en-CH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9C1C-6D1D-743D-B8F3-72FB406A05DD}"/>
              </a:ext>
            </a:extLst>
          </p:cNvPr>
          <p:cNvSpPr txBox="1"/>
          <p:nvPr/>
        </p:nvSpPr>
        <p:spPr>
          <a:xfrm>
            <a:off x="1458686" y="2554959"/>
            <a:ext cx="10072914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conducted a detailed investigation of the attention matrix, uncovering four primary patterns.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proposed a novel approach, Chunk Sink, which achieves higher accuracy with minimal memory consumption</a:t>
            </a:r>
          </a:p>
        </p:txBody>
      </p:sp>
    </p:spTree>
    <p:extLst>
      <p:ext uri="{BB962C8B-B14F-4D97-AF65-F5344CB8AC3E}">
        <p14:creationId xmlns:p14="http://schemas.microsoft.com/office/powerpoint/2010/main" val="30134197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93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2BEBD-4931-727E-621E-0157DF8699AA}"/>
              </a:ext>
            </a:extLst>
          </p:cNvPr>
          <p:cNvSpPr txBox="1"/>
          <p:nvPr/>
        </p:nvSpPr>
        <p:spPr>
          <a:xfrm>
            <a:off x="1458686" y="1908628"/>
            <a:ext cx="233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Further Work</a:t>
            </a:r>
            <a:endParaRPr lang="en-CH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9C1C-6D1D-743D-B8F3-72FB406A05DD}"/>
              </a:ext>
            </a:extLst>
          </p:cNvPr>
          <p:cNvSpPr txBox="1"/>
          <p:nvPr/>
        </p:nvSpPr>
        <p:spPr>
          <a:xfrm>
            <a:off x="1458686" y="2583987"/>
            <a:ext cx="10072914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stream version of peak detection method should be develop to enable dynamic scenarios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method utilize all these four patterns</a:t>
            </a:r>
          </a:p>
        </p:txBody>
      </p:sp>
    </p:spTree>
    <p:extLst>
      <p:ext uri="{BB962C8B-B14F-4D97-AF65-F5344CB8AC3E}">
        <p14:creationId xmlns:p14="http://schemas.microsoft.com/office/powerpoint/2010/main" val="30328548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b="1" dirty="0"/>
              <a:t>Thanks for your </a:t>
            </a:r>
            <a:r>
              <a:rPr lang="en-US" altLang="zh-CN" sz="4800" b="1" dirty="0"/>
              <a:t>attention!</a:t>
            </a:r>
            <a:endParaRPr lang="de-CH" sz="4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206520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Mingyuan Chi</a:t>
            </a:r>
          </a:p>
          <a:p>
            <a:r>
              <a:rPr lang="de-DE" dirty="0"/>
              <a:t>Master Thesis</a:t>
            </a:r>
          </a:p>
          <a:p>
            <a:r>
              <a:rPr lang="de-DE" dirty="0">
                <a:hlinkClick r:id="rId3"/>
              </a:rPr>
              <a:t>minchi@student.ethz.ch</a:t>
            </a:r>
            <a:endParaRPr lang="de-DE" dirty="0"/>
          </a:p>
          <a:p>
            <a:endParaRPr lang="de-DE" dirty="0"/>
          </a:p>
          <a:p>
            <a:r>
              <a:rPr lang="de-DE" dirty="0"/>
              <a:t>ETH Zürich</a:t>
            </a:r>
          </a:p>
          <a:p>
            <a:r>
              <a:rPr lang="de-CH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Mathematics</a:t>
            </a:r>
            <a:br>
              <a:rPr lang="de-CH" dirty="0"/>
            </a:br>
            <a:r>
              <a:rPr lang="de-CH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 Sci &amp; Eng</a:t>
            </a:r>
            <a:br>
              <a:rPr lang="de-CH" dirty="0"/>
            </a:br>
            <a:r>
              <a:rPr lang="de-CH" dirty="0">
                <a:solidFill>
                  <a:srgbClr val="000000"/>
                </a:solidFill>
                <a:latin typeface="Arial" panose="020B0604020202020204" pitchFamily="34" charset="0"/>
              </a:rPr>
              <a:t>Zürich</a:t>
            </a:r>
            <a:endParaRPr lang="de-CH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9AB21433-A200-3ED4-3634-020AD9F4E4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1081"/>
          <a:stretch>
            <a:fillRect/>
          </a:stretch>
        </p:blipFill>
        <p:spPr>
          <a:xfrm>
            <a:off x="10200162" y="6510860"/>
            <a:ext cx="1260000" cy="180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C034F7-D8BA-2A0C-4ED7-63E59960A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132805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-1</a:t>
            </a:r>
            <a:r>
              <a:rPr lang="de-DE" sz="4800" b="1" dirty="0"/>
              <a:t>. Appendix</a:t>
            </a:r>
            <a:br>
              <a:rPr lang="de-DE" sz="4800" b="1" dirty="0"/>
            </a:br>
            <a:endParaRPr lang="de-CH" sz="4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8C99-E3C0-43DD-8B41-101A5AEBBFD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203177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97</a:t>
            </a:fld>
            <a:endParaRPr lang="de-CH" noProof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242B8F1-511C-0EE5-67B3-3D208C621648}"/>
              </a:ext>
            </a:extLst>
          </p:cNvPr>
          <p:cNvGrpSpPr/>
          <p:nvPr/>
        </p:nvGrpSpPr>
        <p:grpSpPr>
          <a:xfrm>
            <a:off x="302441" y="3524436"/>
            <a:ext cx="11889559" cy="1460548"/>
            <a:chOff x="410938" y="5159457"/>
            <a:chExt cx="11889559" cy="146054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8BCE743-22C5-100E-AC6F-DBB084163C14}"/>
                </a:ext>
              </a:extLst>
            </p:cNvPr>
            <p:cNvGrpSpPr/>
            <p:nvPr/>
          </p:nvGrpSpPr>
          <p:grpSpPr>
            <a:xfrm>
              <a:off x="410938" y="5159457"/>
              <a:ext cx="10604252" cy="1460548"/>
              <a:chOff x="410938" y="5159457"/>
              <a:chExt cx="10604252" cy="1460548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5100266-C542-1793-246A-7C3FD4AFD135}"/>
                  </a:ext>
                </a:extLst>
              </p:cNvPr>
              <p:cNvSpPr/>
              <p:nvPr/>
            </p:nvSpPr>
            <p:spPr>
              <a:xfrm>
                <a:off x="6611737" y="5159457"/>
                <a:ext cx="1447296" cy="829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RAG</a:t>
                </a:r>
                <a:endParaRPr lang="en-CH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14A00CE-DA31-8ED6-9AB3-763514168594}"/>
                  </a:ext>
                </a:extLst>
              </p:cNvPr>
              <p:cNvSpPr/>
              <p:nvPr/>
            </p:nvSpPr>
            <p:spPr>
              <a:xfrm>
                <a:off x="8150877" y="5159457"/>
                <a:ext cx="1447296" cy="8296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Prompt</a:t>
                </a:r>
                <a:endParaRPr lang="en-CH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EB93F05-4701-AF91-F018-B1F2EB38B934}"/>
                  </a:ext>
                </a:extLst>
              </p:cNvPr>
              <p:cNvSpPr/>
              <p:nvPr/>
            </p:nvSpPr>
            <p:spPr>
              <a:xfrm>
                <a:off x="4132966" y="5174445"/>
                <a:ext cx="1447296" cy="8296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Finetune</a:t>
                </a:r>
                <a:endParaRPr lang="en-CH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D290312-49FB-A831-57A0-DDD662FB8E6E}"/>
                  </a:ext>
                </a:extLst>
              </p:cNvPr>
              <p:cNvSpPr/>
              <p:nvPr/>
            </p:nvSpPr>
            <p:spPr>
              <a:xfrm>
                <a:off x="2538318" y="5177322"/>
                <a:ext cx="1447296" cy="829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Train</a:t>
                </a:r>
                <a:endParaRPr lang="en-CH" dirty="0"/>
              </a:p>
            </p:txBody>
          </p:sp>
          <p:sp>
            <p:nvSpPr>
              <p:cNvPr id="17" name="箭头: 左右 16">
                <a:extLst>
                  <a:ext uri="{FF2B5EF4-FFF2-40B4-BE49-F238E27FC236}">
                    <a16:creationId xmlns:a16="http://schemas.microsoft.com/office/drawing/2014/main" id="{56D5BF4F-A385-9944-14F6-8D154FB06783}"/>
                  </a:ext>
                </a:extLst>
              </p:cNvPr>
              <p:cNvSpPr/>
              <p:nvPr/>
            </p:nvSpPr>
            <p:spPr>
              <a:xfrm>
                <a:off x="1538130" y="6152519"/>
                <a:ext cx="9477060" cy="467486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1"/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8F46813-DE4D-8D26-1BE0-83367907625F}"/>
                  </a:ext>
                </a:extLst>
              </p:cNvPr>
              <p:cNvSpPr txBox="1"/>
              <p:nvPr/>
            </p:nvSpPr>
            <p:spPr>
              <a:xfrm>
                <a:off x="410938" y="5574268"/>
                <a:ext cx="3311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Expensive</a:t>
                </a:r>
              </a:p>
              <a:p>
                <a:r>
                  <a:rPr lang="en-US" dirty="0"/>
                  <a:t>but Efficient</a:t>
                </a:r>
                <a:endParaRPr lang="en-CH" dirty="0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5877F0-0593-E922-28D5-2E63F3D0DBDF}"/>
                </a:ext>
              </a:extLst>
            </p:cNvPr>
            <p:cNvSpPr txBox="1"/>
            <p:nvPr/>
          </p:nvSpPr>
          <p:spPr>
            <a:xfrm>
              <a:off x="10609866" y="5481345"/>
              <a:ext cx="1690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Cheap </a:t>
              </a:r>
            </a:p>
            <a:p>
              <a:r>
                <a:rPr lang="en-US" dirty="0"/>
                <a:t>But Insufficient</a:t>
              </a:r>
              <a:endParaRPr lang="en-CH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15BD7C3-3EB0-A7C7-5C49-D969323DD1CD}"/>
              </a:ext>
            </a:extLst>
          </p:cNvPr>
          <p:cNvSpPr txBox="1"/>
          <p:nvPr/>
        </p:nvSpPr>
        <p:spPr>
          <a:xfrm>
            <a:off x="4593697" y="1152088"/>
            <a:ext cx="7063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LLM to specific task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Long Context depends on the task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Necessity of long context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An example of long context scenarios(motivate long context)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66EA57-3237-D9B8-DF22-B34020004F33}"/>
              </a:ext>
            </a:extLst>
          </p:cNvPr>
          <p:cNvSpPr txBox="1"/>
          <p:nvPr/>
        </p:nvSpPr>
        <p:spPr>
          <a:xfrm>
            <a:off x="8629650" y="368300"/>
            <a:ext cx="29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LLM </a:t>
            </a:r>
            <a:r>
              <a:rPr lang="en-US" altLang="zh-CN" sz="2400" b="1" dirty="0"/>
              <a:t>Specific Task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2317654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98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89AA4D-6724-7B50-AB8E-DCB16720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27"/>
            <a:ext cx="12192000" cy="58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4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ETHz SPCL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10.09.2024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99</a:t>
            </a:fld>
            <a:endParaRPr lang="de-CH" noProof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264B94-F819-AA30-4236-AC9B51C9A851}"/>
              </a:ext>
            </a:extLst>
          </p:cNvPr>
          <p:cNvCxnSpPr>
            <a:cxnSpLocks/>
          </p:cNvCxnSpPr>
          <p:nvPr/>
        </p:nvCxnSpPr>
        <p:spPr>
          <a:xfrm>
            <a:off x="3132138" y="1152838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5A195C-C5C5-E08C-9487-B07E53D24754}"/>
              </a:ext>
            </a:extLst>
          </p:cNvPr>
          <p:cNvCxnSpPr>
            <a:cxnSpLocks/>
          </p:cNvCxnSpPr>
          <p:nvPr/>
        </p:nvCxnSpPr>
        <p:spPr>
          <a:xfrm>
            <a:off x="3798888" y="1152839"/>
            <a:ext cx="0" cy="5317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4F54A3-D9C2-CC7F-BFD1-6888AF798172}"/>
              </a:ext>
            </a:extLst>
          </p:cNvPr>
          <p:cNvSpPr txBox="1"/>
          <p:nvPr/>
        </p:nvSpPr>
        <p:spPr>
          <a:xfrm>
            <a:off x="110246" y="-4763"/>
            <a:ext cx="66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Attention for MMLU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2E8239-CD85-7410-34DC-7BD73AA5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40"/>
            <a:ext cx="12192000" cy="58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47556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2" id="{1321EF9B-D0C2-B940-BAF0-923936C95B7C}" vid="{0165591E-D8AE-AE49-AAAE-F458C46D785B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</Template>
  <TotalTime>1439</TotalTime>
  <Words>6144</Words>
  <Application>Microsoft Office PowerPoint</Application>
  <PresentationFormat>宽屏</PresentationFormat>
  <Paragraphs>1555</Paragraphs>
  <Slides>105</Slides>
  <Notes>96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09" baseType="lpstr">
      <vt:lpstr>Arial</vt:lpstr>
      <vt:lpstr>Cambria Math</vt:lpstr>
      <vt:lpstr>Symbol</vt:lpstr>
      <vt:lpstr>ETH Zürich</vt:lpstr>
      <vt:lpstr>Semantic Chunk Sparse Attention for Large Language Model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1. 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Related Work</vt:lpstr>
      <vt:lpstr>1. 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Related Work</vt:lpstr>
      <vt:lpstr>1. 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Related Work</vt:lpstr>
      <vt:lpstr>1. 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Related Work</vt:lpstr>
      <vt:lpstr>1. Related Work</vt:lpstr>
      <vt:lpstr>PowerPoint 演示文稿</vt:lpstr>
      <vt:lpstr>PowerPoint 演示文稿</vt:lpstr>
      <vt:lpstr>PowerPoint 演示文稿</vt:lpstr>
      <vt:lpstr>Thanks for your attention!</vt:lpstr>
      <vt:lpstr>PowerPoint 演示文稿</vt:lpstr>
      <vt:lpstr>-1. Appendix 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walker chi</dc:creator>
  <cp:lastModifiedBy>walker chi</cp:lastModifiedBy>
  <cp:revision>152</cp:revision>
  <dcterms:created xsi:type="dcterms:W3CDTF">2024-09-02T18:53:09Z</dcterms:created>
  <dcterms:modified xsi:type="dcterms:W3CDTF">2024-09-10T16:01:09Z</dcterms:modified>
</cp:coreProperties>
</file>